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0"/>
  </p:notesMasterIdLst>
  <p:handoutMasterIdLst>
    <p:handoutMasterId r:id="rId31"/>
  </p:handoutMasterIdLst>
  <p:sldIdLst>
    <p:sldId id="312" r:id="rId5"/>
    <p:sldId id="304" r:id="rId6"/>
    <p:sldId id="326" r:id="rId7"/>
    <p:sldId id="314" r:id="rId8"/>
    <p:sldId id="327" r:id="rId9"/>
    <p:sldId id="328" r:id="rId10"/>
    <p:sldId id="329" r:id="rId11"/>
    <p:sldId id="330" r:id="rId12"/>
    <p:sldId id="331" r:id="rId13"/>
    <p:sldId id="332" r:id="rId14"/>
    <p:sldId id="323" r:id="rId15"/>
    <p:sldId id="333" r:id="rId16"/>
    <p:sldId id="334" r:id="rId17"/>
    <p:sldId id="345" r:id="rId18"/>
    <p:sldId id="335" r:id="rId19"/>
    <p:sldId id="336" r:id="rId20"/>
    <p:sldId id="340" r:id="rId21"/>
    <p:sldId id="337" r:id="rId22"/>
    <p:sldId id="342" r:id="rId23"/>
    <p:sldId id="338" r:id="rId24"/>
    <p:sldId id="322" r:id="rId25"/>
    <p:sldId id="344" r:id="rId26"/>
    <p:sldId id="343" r:id="rId27"/>
    <p:sldId id="346" r:id="rId28"/>
    <p:sldId id="297" r:id="rId2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202C8F"/>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26" autoAdjust="0"/>
  </p:normalViewPr>
  <p:slideViewPr>
    <p:cSldViewPr snapToGrid="0" snapToObjects="1">
      <p:cViewPr>
        <p:scale>
          <a:sx n="75" d="100"/>
          <a:sy n="75" d="100"/>
        </p:scale>
        <p:origin x="974" y="24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60428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64901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88963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053511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264909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ID" dirty="0"/>
          </a:p>
        </p:txBody>
      </p:sp>
    </p:spTree>
    <p:extLst>
      <p:ext uri="{BB962C8B-B14F-4D97-AF65-F5344CB8AC3E}">
        <p14:creationId xmlns:p14="http://schemas.microsoft.com/office/powerpoint/2010/main" val="327789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ID" dirty="0"/>
          </a:p>
        </p:txBody>
      </p:sp>
    </p:spTree>
    <p:extLst>
      <p:ext uri="{BB962C8B-B14F-4D97-AF65-F5344CB8AC3E}">
        <p14:creationId xmlns:p14="http://schemas.microsoft.com/office/powerpoint/2010/main" val="2610201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ID" dirty="0"/>
          </a:p>
        </p:txBody>
      </p:sp>
    </p:spTree>
    <p:extLst>
      <p:ext uri="{BB962C8B-B14F-4D97-AF65-F5344CB8AC3E}">
        <p14:creationId xmlns:p14="http://schemas.microsoft.com/office/powerpoint/2010/main" val="2849142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ID" dirty="0"/>
          </a:p>
        </p:txBody>
      </p:sp>
    </p:spTree>
    <p:extLst>
      <p:ext uri="{BB962C8B-B14F-4D97-AF65-F5344CB8AC3E}">
        <p14:creationId xmlns:p14="http://schemas.microsoft.com/office/powerpoint/2010/main" val="1171094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id-ID" sz="1800" dirty="0">
                <a:effectLst/>
                <a:latin typeface="+mn-lt"/>
                <a:ea typeface="Calibri" panose="020F0502020204030204" pitchFamily="34" charset="0"/>
              </a:rPr>
              <a:t>Analisis Sentimen Twitter: Identifikasi Kategori Ujaran Kebencian dan Intensitas Sentimen</a:t>
            </a:r>
            <a:br>
              <a:rPr lang="en-US" sz="1800" dirty="0">
                <a:effectLst/>
                <a:latin typeface="+mn-lt"/>
                <a:ea typeface="Calibri" panose="020F0502020204030204" pitchFamily="34" charset="0"/>
              </a:rPr>
            </a:br>
            <a:endParaRPr lang="en-US" dirty="0">
              <a:latin typeface="+mn-lt"/>
            </a:endParaRPr>
          </a:p>
        </p:txBody>
      </p:sp>
      <p:sp>
        <p:nvSpPr>
          <p:cNvPr id="5" name="Subtitle 2">
            <a:extLst>
              <a:ext uri="{FF2B5EF4-FFF2-40B4-BE49-F238E27FC236}">
                <a16:creationId xmlns:a16="http://schemas.microsoft.com/office/drawing/2014/main" id="{04F6FB80-9FA3-A365-356A-DC9EFFB61ABC}"/>
              </a:ext>
            </a:extLst>
          </p:cNvPr>
          <p:cNvSpPr txBox="1">
            <a:spLocks/>
          </p:cNvSpPr>
          <p:nvPr/>
        </p:nvSpPr>
        <p:spPr>
          <a:xfrm>
            <a:off x="4810760" y="4050632"/>
            <a:ext cx="2570479" cy="70424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None/>
            </a:pPr>
            <a:r>
              <a:rPr lang="en-US" sz="1600" b="1" dirty="0">
                <a:solidFill>
                  <a:schemeClr val="accent6">
                    <a:lumMod val="40000"/>
                    <a:lumOff val="60000"/>
                  </a:schemeClr>
                </a:solidFill>
              </a:rPr>
              <a:t>Estika Vriscilla Ginting</a:t>
            </a:r>
          </a:p>
          <a:p>
            <a:pPr marL="0" indent="0" algn="ctr">
              <a:spcBef>
                <a:spcPts val="600"/>
              </a:spcBef>
              <a:buNone/>
            </a:pPr>
            <a:r>
              <a:rPr lang="en-US" sz="1600" b="1" dirty="0">
                <a:solidFill>
                  <a:schemeClr val="accent6">
                    <a:lumMod val="40000"/>
                    <a:lumOff val="60000"/>
                  </a:schemeClr>
                </a:solidFill>
              </a:rPr>
              <a:t>DSC Batch - 18</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4D4C97-AC91-B92B-895C-D5FB72BFCBF3}"/>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
        <p:nvSpPr>
          <p:cNvPr id="6" name="Title 1">
            <a:extLst>
              <a:ext uri="{FF2B5EF4-FFF2-40B4-BE49-F238E27FC236}">
                <a16:creationId xmlns:a16="http://schemas.microsoft.com/office/drawing/2014/main" id="{38F95153-AF35-012E-CAD2-ED6C8C2E9A47}"/>
              </a:ext>
            </a:extLst>
          </p:cNvPr>
          <p:cNvSpPr>
            <a:spLocks noGrp="1"/>
          </p:cNvSpPr>
          <p:nvPr>
            <p:ph type="title"/>
          </p:nvPr>
        </p:nvSpPr>
        <p:spPr>
          <a:xfrm>
            <a:off x="1183068" y="454738"/>
            <a:ext cx="8152599" cy="471489"/>
          </a:xfrm>
        </p:spPr>
        <p:txBody>
          <a:bodyPr/>
          <a:lstStyle/>
          <a:p>
            <a:pPr algn="ctr"/>
            <a:r>
              <a:rPr lang="en-US" sz="2000" dirty="0"/>
              <a:t>file uploads</a:t>
            </a:r>
          </a:p>
        </p:txBody>
      </p:sp>
      <p:pic>
        <p:nvPicPr>
          <p:cNvPr id="5" name="Picture 4">
            <a:extLst>
              <a:ext uri="{FF2B5EF4-FFF2-40B4-BE49-F238E27FC236}">
                <a16:creationId xmlns:a16="http://schemas.microsoft.com/office/drawing/2014/main" id="{20A0EFB6-6AA1-F254-4E12-2AB9B3B3FC13}"/>
              </a:ext>
            </a:extLst>
          </p:cNvPr>
          <p:cNvPicPr>
            <a:picLocks noChangeAspect="1"/>
          </p:cNvPicPr>
          <p:nvPr/>
        </p:nvPicPr>
        <p:blipFill>
          <a:blip r:embed="rId2"/>
          <a:stretch>
            <a:fillRect/>
          </a:stretch>
        </p:blipFill>
        <p:spPr>
          <a:xfrm>
            <a:off x="2036918" y="1732548"/>
            <a:ext cx="9978619" cy="4500437"/>
          </a:xfrm>
          <a:prstGeom prst="rect">
            <a:avLst/>
          </a:prstGeom>
        </p:spPr>
      </p:pic>
      <p:sp>
        <p:nvSpPr>
          <p:cNvPr id="7" name="Google Shape;132;p23">
            <a:extLst>
              <a:ext uri="{FF2B5EF4-FFF2-40B4-BE49-F238E27FC236}">
                <a16:creationId xmlns:a16="http://schemas.microsoft.com/office/drawing/2014/main" id="{C444AC69-DD43-3FC2-81CF-E4AEAE63697D}"/>
              </a:ext>
            </a:extLst>
          </p:cNvPr>
          <p:cNvSpPr/>
          <p:nvPr/>
        </p:nvSpPr>
        <p:spPr>
          <a:xfrm flipH="1">
            <a:off x="2582778" y="2005270"/>
            <a:ext cx="9310727" cy="3396902"/>
          </a:xfrm>
          <a:prstGeom prst="rect">
            <a:avLst/>
          </a:prstGeom>
          <a:noFill/>
          <a:ln w="57150" cap="flat" cmpd="sng">
            <a:solidFill>
              <a:srgbClr val="006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29;p23">
            <a:extLst>
              <a:ext uri="{FF2B5EF4-FFF2-40B4-BE49-F238E27FC236}">
                <a16:creationId xmlns:a16="http://schemas.microsoft.com/office/drawing/2014/main" id="{C20FC65F-BBCC-6C0E-0B3C-91643902A44D}"/>
              </a:ext>
            </a:extLst>
          </p:cNvPr>
          <p:cNvCxnSpPr>
            <a:cxnSpLocks/>
          </p:cNvCxnSpPr>
          <p:nvPr/>
        </p:nvCxnSpPr>
        <p:spPr>
          <a:xfrm flipH="1">
            <a:off x="1800117" y="3689111"/>
            <a:ext cx="782661" cy="0"/>
          </a:xfrm>
          <a:prstGeom prst="straightConnector1">
            <a:avLst/>
          </a:prstGeom>
          <a:noFill/>
          <a:ln w="57150" cap="flat" cmpd="sng">
            <a:solidFill>
              <a:srgbClr val="006600"/>
            </a:solidFill>
            <a:prstDash val="solid"/>
            <a:round/>
            <a:headEnd type="none" w="med" len="med"/>
            <a:tailEnd type="triangle" w="med" len="med"/>
          </a:ln>
        </p:spPr>
      </p:cxnSp>
      <p:sp>
        <p:nvSpPr>
          <p:cNvPr id="15" name="Content Placeholder 2">
            <a:extLst>
              <a:ext uri="{FF2B5EF4-FFF2-40B4-BE49-F238E27FC236}">
                <a16:creationId xmlns:a16="http://schemas.microsoft.com/office/drawing/2014/main" id="{B191F979-A3A1-2D4F-5781-C390360135DC}"/>
              </a:ext>
            </a:extLst>
          </p:cNvPr>
          <p:cNvSpPr txBox="1">
            <a:spLocks/>
          </p:cNvSpPr>
          <p:nvPr/>
        </p:nvSpPr>
        <p:spPr>
          <a:xfrm>
            <a:off x="-65629" y="3413583"/>
            <a:ext cx="1865746" cy="656988"/>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600"/>
              </a:spcBef>
              <a:buFont typeface="+mj-lt"/>
              <a:buAutoNum type="arabicPeriod" startAt="3"/>
            </a:pPr>
            <a:r>
              <a:rPr lang="en-US" sz="1400" noProof="1"/>
              <a:t>Menghaislkan output data yang sudah di cleaning</a:t>
            </a:r>
          </a:p>
        </p:txBody>
      </p:sp>
    </p:spTree>
    <p:extLst>
      <p:ext uri="{BB962C8B-B14F-4D97-AF65-F5344CB8AC3E}">
        <p14:creationId xmlns:p14="http://schemas.microsoft.com/office/powerpoint/2010/main" val="278259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692943"/>
            <a:ext cx="7965461" cy="994164"/>
          </a:xfrm>
        </p:spPr>
        <p:txBody>
          <a:bodyPr/>
          <a:lstStyle/>
          <a:p>
            <a:r>
              <a:rPr lang="en-US" dirty="0"/>
              <a:t>Data set</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6" y="1728199"/>
            <a:ext cx="7965460" cy="4672602"/>
          </a:xfrm>
        </p:spPr>
        <p:txBody>
          <a:bodyPr>
            <a:noAutofit/>
          </a:bodyPr>
          <a:lstStyle/>
          <a:p>
            <a:pPr marL="0" indent="0">
              <a:buNone/>
            </a:pPr>
            <a:endParaRPr lang="en-US" sz="1400" noProof="1"/>
          </a:p>
          <a:p>
            <a:r>
              <a:rPr lang="en-US" sz="1400" noProof="1"/>
              <a:t>HS 		: Ujaran kebencian.</a:t>
            </a:r>
          </a:p>
          <a:p>
            <a:r>
              <a:rPr lang="en-US" sz="1400" noProof="1"/>
              <a:t>Abusive 	: Konten kasar atau mengancam.</a:t>
            </a:r>
          </a:p>
          <a:p>
            <a:r>
              <a:rPr lang="en-US" sz="1400" noProof="1"/>
              <a:t>HS_Individual	: Ujaran kebencian yang ditujukan secara individual.</a:t>
            </a:r>
          </a:p>
          <a:p>
            <a:r>
              <a:rPr lang="en-US" sz="1400" noProof="1"/>
              <a:t>HS_Group 	: Ujaran kebencian yang ditujukan kepada kelompok.</a:t>
            </a:r>
          </a:p>
          <a:p>
            <a:r>
              <a:rPr lang="en-US" sz="1400" noProof="1"/>
              <a:t>HS_Religion 	: Ujaran kebencian yang berkaitan dengan agama.</a:t>
            </a:r>
          </a:p>
          <a:p>
            <a:r>
              <a:rPr lang="en-US" sz="1400" noProof="1"/>
              <a:t>HS_Race 	: Ujaran kebencian yang berkaitan dengan ras.</a:t>
            </a:r>
          </a:p>
          <a:p>
            <a:r>
              <a:rPr lang="en-US" sz="1400" noProof="1"/>
              <a:t>HS_Physical	: Ujaran kebencian yang berkaitan ancaman fisik.</a:t>
            </a:r>
          </a:p>
          <a:p>
            <a:r>
              <a:rPr lang="en-US" sz="1400" noProof="1"/>
              <a:t>HS_Gender 	: Ujaran kebencian yang berkaitan dengan gender.</a:t>
            </a:r>
          </a:p>
          <a:p>
            <a:r>
              <a:rPr lang="en-US" sz="1400" noProof="1"/>
              <a:t>HS_Other 	: Ujaran kebencian dengan kategori lain ujaran kebencian.</a:t>
            </a:r>
          </a:p>
          <a:p>
            <a:r>
              <a:rPr lang="en-US" sz="1400" noProof="1"/>
              <a:t>HS_Weak	: Ujaran kebencian denga intensitas rendah.</a:t>
            </a:r>
          </a:p>
          <a:p>
            <a:r>
              <a:rPr lang="en-US" sz="1400" noProof="1"/>
              <a:t>HS_Moderate	: Ujaran kebencian denga intensitas sedang.	</a:t>
            </a:r>
          </a:p>
          <a:p>
            <a:r>
              <a:rPr lang="en-US" sz="1400" noProof="1"/>
              <a:t>HS_Strong	: Ujaran kebencian denga intensitas tinggi.</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2908809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7ED808-7822-1AF2-9F75-040EBA328C0F}"/>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
        <p:nvSpPr>
          <p:cNvPr id="6" name="Title 1">
            <a:extLst>
              <a:ext uri="{FF2B5EF4-FFF2-40B4-BE49-F238E27FC236}">
                <a16:creationId xmlns:a16="http://schemas.microsoft.com/office/drawing/2014/main" id="{D7CA6E64-01E7-D351-F39F-A13C35E92EE3}"/>
              </a:ext>
            </a:extLst>
          </p:cNvPr>
          <p:cNvSpPr>
            <a:spLocks noGrp="1"/>
          </p:cNvSpPr>
          <p:nvPr>
            <p:ph type="title"/>
          </p:nvPr>
        </p:nvSpPr>
        <p:spPr>
          <a:xfrm>
            <a:off x="641685" y="540542"/>
            <a:ext cx="9244300" cy="994164"/>
          </a:xfrm>
        </p:spPr>
        <p:txBody>
          <a:bodyPr/>
          <a:lstStyle/>
          <a:p>
            <a:pPr algn="ctr"/>
            <a:r>
              <a:rPr lang="en-US" dirty="0"/>
              <a:t>Pre-processing data</a:t>
            </a:r>
          </a:p>
        </p:txBody>
      </p:sp>
      <p:sp>
        <p:nvSpPr>
          <p:cNvPr id="7" name="Content Placeholder 2">
            <a:extLst>
              <a:ext uri="{FF2B5EF4-FFF2-40B4-BE49-F238E27FC236}">
                <a16:creationId xmlns:a16="http://schemas.microsoft.com/office/drawing/2014/main" id="{0DD2BEBA-AADA-E78A-76CC-7E9436C5B1CA}"/>
              </a:ext>
            </a:extLst>
          </p:cNvPr>
          <p:cNvSpPr>
            <a:spLocks noGrp="1"/>
          </p:cNvSpPr>
          <p:nvPr>
            <p:ph sz="half" idx="2"/>
          </p:nvPr>
        </p:nvSpPr>
        <p:spPr>
          <a:xfrm>
            <a:off x="941956" y="1728199"/>
            <a:ext cx="7965460" cy="4672602"/>
          </a:xfrm>
        </p:spPr>
        <p:txBody>
          <a:bodyPr>
            <a:noAutofit/>
          </a:bodyPr>
          <a:lstStyle/>
          <a:p>
            <a:pPr marL="0" indent="0">
              <a:buNone/>
            </a:pPr>
            <a:endParaRPr lang="en-US" sz="1400" noProof="1"/>
          </a:p>
          <a:p>
            <a:pPr marL="342900" indent="-342900">
              <a:buAutoNum type="arabicPeriod"/>
            </a:pPr>
            <a:r>
              <a:rPr lang="en-US" sz="1400" noProof="1"/>
              <a:t>Menghapus data missing</a:t>
            </a:r>
          </a:p>
          <a:p>
            <a:r>
              <a:rPr lang="en-US" sz="1400" noProof="1"/>
              <a:t>        Menghapus data duplikat pada file data.csv.</a:t>
            </a:r>
            <a:br>
              <a:rPr lang="en-US" sz="1400" noProof="1"/>
            </a:br>
            <a:endParaRPr lang="en-US" sz="1400" noProof="1"/>
          </a:p>
          <a:p>
            <a:endParaRPr lang="en-US" sz="1400" noProof="1"/>
          </a:p>
          <a:p>
            <a:endParaRPr lang="en-US" sz="1400" noProof="1"/>
          </a:p>
          <a:p>
            <a:endParaRPr lang="en-US" sz="1400" noProof="1"/>
          </a:p>
          <a:p>
            <a:pPr marL="342900" indent="-342900">
              <a:buFont typeface="+mj-lt"/>
              <a:buAutoNum type="arabicPeriod" startAt="2"/>
            </a:pPr>
            <a:r>
              <a:rPr lang="en-US" sz="1400" noProof="1"/>
              <a:t>Lower/Upper casing</a:t>
            </a:r>
          </a:p>
          <a:p>
            <a:r>
              <a:rPr lang="en-US" sz="1400" noProof="1"/>
              <a:t>        Mengubah kalimat pada setiap row menjadi lower case</a:t>
            </a:r>
          </a:p>
          <a:p>
            <a:pPr marL="342900" indent="-342900">
              <a:buAutoNum type="arabicPeriod"/>
            </a:pPr>
            <a:endParaRPr lang="en-US" sz="1400" noProof="1"/>
          </a:p>
          <a:p>
            <a:pPr marL="342900" indent="-342900">
              <a:buAutoNum type="arabicPeriod"/>
            </a:pPr>
            <a:endParaRPr lang="en-US" sz="1400" noProof="1"/>
          </a:p>
          <a:p>
            <a:pPr marL="342900" indent="-342900">
              <a:buAutoNum type="arabicPeriod"/>
            </a:pPr>
            <a:endParaRPr lang="en-US" sz="1400" noProof="1"/>
          </a:p>
          <a:p>
            <a:pPr marL="342900" indent="-342900">
              <a:buAutoNum type="arabicPeriod"/>
            </a:pPr>
            <a:endParaRPr lang="en-US" sz="1400" noProof="1"/>
          </a:p>
          <a:p>
            <a:pPr marL="342900" indent="-342900">
              <a:buAutoNum type="arabicPeriod"/>
            </a:pPr>
            <a:endParaRPr lang="en-US" sz="1400" noProof="1"/>
          </a:p>
        </p:txBody>
      </p:sp>
      <p:pic>
        <p:nvPicPr>
          <p:cNvPr id="9" name="Picture 8">
            <a:extLst>
              <a:ext uri="{FF2B5EF4-FFF2-40B4-BE49-F238E27FC236}">
                <a16:creationId xmlns:a16="http://schemas.microsoft.com/office/drawing/2014/main" id="{D019DC42-32BA-EB85-71BD-80638674CE34}"/>
              </a:ext>
            </a:extLst>
          </p:cNvPr>
          <p:cNvPicPr>
            <a:picLocks noChangeAspect="1"/>
          </p:cNvPicPr>
          <p:nvPr/>
        </p:nvPicPr>
        <p:blipFill>
          <a:blip r:embed="rId2"/>
          <a:stretch>
            <a:fillRect/>
          </a:stretch>
        </p:blipFill>
        <p:spPr>
          <a:xfrm>
            <a:off x="1368842" y="2703846"/>
            <a:ext cx="2524125" cy="904875"/>
          </a:xfrm>
          <a:prstGeom prst="rect">
            <a:avLst/>
          </a:prstGeom>
        </p:spPr>
      </p:pic>
      <p:pic>
        <p:nvPicPr>
          <p:cNvPr id="11" name="Picture 10">
            <a:extLst>
              <a:ext uri="{FF2B5EF4-FFF2-40B4-BE49-F238E27FC236}">
                <a16:creationId xmlns:a16="http://schemas.microsoft.com/office/drawing/2014/main" id="{7589B046-9D99-B740-E385-A93AC512D820}"/>
              </a:ext>
            </a:extLst>
          </p:cNvPr>
          <p:cNvPicPr>
            <a:picLocks noChangeAspect="1"/>
          </p:cNvPicPr>
          <p:nvPr/>
        </p:nvPicPr>
        <p:blipFill>
          <a:blip r:embed="rId3"/>
          <a:stretch>
            <a:fillRect/>
          </a:stretch>
        </p:blipFill>
        <p:spPr>
          <a:xfrm>
            <a:off x="5095266" y="2703846"/>
            <a:ext cx="2609850" cy="828675"/>
          </a:xfrm>
          <a:prstGeom prst="rect">
            <a:avLst/>
          </a:prstGeom>
        </p:spPr>
      </p:pic>
      <p:cxnSp>
        <p:nvCxnSpPr>
          <p:cNvPr id="12" name="Google Shape;129;p23">
            <a:extLst>
              <a:ext uri="{FF2B5EF4-FFF2-40B4-BE49-F238E27FC236}">
                <a16:creationId xmlns:a16="http://schemas.microsoft.com/office/drawing/2014/main" id="{EAC08B6E-40AB-66C4-B2CC-7F4AE334D0BE}"/>
              </a:ext>
            </a:extLst>
          </p:cNvPr>
          <p:cNvCxnSpPr>
            <a:cxnSpLocks/>
          </p:cNvCxnSpPr>
          <p:nvPr/>
        </p:nvCxnSpPr>
        <p:spPr>
          <a:xfrm>
            <a:off x="4090737" y="3102208"/>
            <a:ext cx="887620" cy="0"/>
          </a:xfrm>
          <a:prstGeom prst="straightConnector1">
            <a:avLst/>
          </a:prstGeom>
          <a:noFill/>
          <a:ln w="38100" cap="flat" cmpd="sng">
            <a:solidFill>
              <a:srgbClr val="006600"/>
            </a:solidFill>
            <a:prstDash val="solid"/>
            <a:round/>
            <a:headEnd type="none" w="med" len="med"/>
            <a:tailEnd type="triangle" w="med" len="med"/>
          </a:ln>
        </p:spPr>
      </p:cxnSp>
      <p:pic>
        <p:nvPicPr>
          <p:cNvPr id="16" name="Picture 15">
            <a:extLst>
              <a:ext uri="{FF2B5EF4-FFF2-40B4-BE49-F238E27FC236}">
                <a16:creationId xmlns:a16="http://schemas.microsoft.com/office/drawing/2014/main" id="{2FA9CAAB-7C23-B602-97D5-065F8BE7F1EC}"/>
              </a:ext>
            </a:extLst>
          </p:cNvPr>
          <p:cNvPicPr>
            <a:picLocks noChangeAspect="1"/>
          </p:cNvPicPr>
          <p:nvPr/>
        </p:nvPicPr>
        <p:blipFill>
          <a:blip r:embed="rId4"/>
          <a:stretch>
            <a:fillRect/>
          </a:stretch>
        </p:blipFill>
        <p:spPr>
          <a:xfrm>
            <a:off x="1291380" y="4657315"/>
            <a:ext cx="9958664" cy="1353804"/>
          </a:xfrm>
          <a:prstGeom prst="rect">
            <a:avLst/>
          </a:prstGeom>
        </p:spPr>
      </p:pic>
    </p:spTree>
    <p:extLst>
      <p:ext uri="{BB962C8B-B14F-4D97-AF65-F5344CB8AC3E}">
        <p14:creationId xmlns:p14="http://schemas.microsoft.com/office/powerpoint/2010/main" val="3174605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7ED808-7822-1AF2-9F75-040EBA328C0F}"/>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
        <p:nvSpPr>
          <p:cNvPr id="6" name="Title 1">
            <a:extLst>
              <a:ext uri="{FF2B5EF4-FFF2-40B4-BE49-F238E27FC236}">
                <a16:creationId xmlns:a16="http://schemas.microsoft.com/office/drawing/2014/main" id="{D7CA6E64-01E7-D351-F39F-A13C35E92EE3}"/>
              </a:ext>
            </a:extLst>
          </p:cNvPr>
          <p:cNvSpPr>
            <a:spLocks noGrp="1"/>
          </p:cNvSpPr>
          <p:nvPr>
            <p:ph type="title"/>
          </p:nvPr>
        </p:nvSpPr>
        <p:spPr>
          <a:xfrm>
            <a:off x="641685" y="540542"/>
            <a:ext cx="9244300" cy="994164"/>
          </a:xfrm>
        </p:spPr>
        <p:txBody>
          <a:bodyPr/>
          <a:lstStyle/>
          <a:p>
            <a:pPr algn="ctr"/>
            <a:r>
              <a:rPr lang="en-US" dirty="0"/>
              <a:t>Pre-processing data</a:t>
            </a:r>
          </a:p>
        </p:txBody>
      </p:sp>
      <p:sp>
        <p:nvSpPr>
          <p:cNvPr id="7" name="Content Placeholder 2">
            <a:extLst>
              <a:ext uri="{FF2B5EF4-FFF2-40B4-BE49-F238E27FC236}">
                <a16:creationId xmlns:a16="http://schemas.microsoft.com/office/drawing/2014/main" id="{0DD2BEBA-AADA-E78A-76CC-7E9436C5B1CA}"/>
              </a:ext>
            </a:extLst>
          </p:cNvPr>
          <p:cNvSpPr>
            <a:spLocks noGrp="1"/>
          </p:cNvSpPr>
          <p:nvPr>
            <p:ph sz="half" idx="2"/>
          </p:nvPr>
        </p:nvSpPr>
        <p:spPr>
          <a:xfrm>
            <a:off x="941956" y="1728199"/>
            <a:ext cx="7965460" cy="4672602"/>
          </a:xfrm>
        </p:spPr>
        <p:txBody>
          <a:bodyPr>
            <a:noAutofit/>
          </a:bodyPr>
          <a:lstStyle/>
          <a:p>
            <a:pPr marL="342900" indent="-342900">
              <a:buFont typeface="+mj-lt"/>
              <a:buAutoNum type="arabicPeriod" startAt="3"/>
            </a:pPr>
            <a:r>
              <a:rPr lang="en-US" sz="1400" noProof="1"/>
              <a:t>Menghilangkan pattern atau karakter yang tidak diperlukan</a:t>
            </a:r>
          </a:p>
          <a:p>
            <a:pPr marL="569214" lvl="1" indent="-285750"/>
            <a:r>
              <a:rPr lang="en-US" sz="1400" noProof="1"/>
              <a:t>Pada gambar dibawah pola ini dihilangkan  “\x(angka/huruf)(angka/huruf)”</a:t>
            </a:r>
          </a:p>
          <a:p>
            <a:pPr marL="342900" indent="-342900">
              <a:buFont typeface="+mj-lt"/>
              <a:buAutoNum type="arabicPeriod" startAt="3"/>
            </a:pPr>
            <a:endParaRPr lang="en-US" sz="1400" noProof="1"/>
          </a:p>
          <a:p>
            <a:pPr marL="342900" indent="-342900">
              <a:buFont typeface="+mj-lt"/>
              <a:buAutoNum type="arabicPeriod" startAt="3"/>
            </a:pPr>
            <a:endParaRPr lang="en-US" sz="1400" noProof="1"/>
          </a:p>
          <a:p>
            <a:pPr marL="342900" indent="-342900">
              <a:buFont typeface="+mj-lt"/>
              <a:buAutoNum type="arabicPeriod" startAt="3"/>
            </a:pPr>
            <a:endParaRPr lang="en-US" sz="1400" noProof="1"/>
          </a:p>
          <a:p>
            <a:endParaRPr lang="en-US" sz="1400" noProof="1"/>
          </a:p>
          <a:p>
            <a:pPr marL="569214" lvl="1" indent="-285750"/>
            <a:r>
              <a:rPr lang="en-US" sz="1400" noProof="1"/>
              <a:t>Pada gambar dibawah kata USER yang berulang-ulang akan dihapus sehingga menjadi 1 kata “user”</a:t>
            </a:r>
          </a:p>
          <a:p>
            <a:endParaRPr lang="en-US" sz="1400" noProof="1"/>
          </a:p>
        </p:txBody>
      </p:sp>
      <p:pic>
        <p:nvPicPr>
          <p:cNvPr id="4" name="Picture 3">
            <a:extLst>
              <a:ext uri="{FF2B5EF4-FFF2-40B4-BE49-F238E27FC236}">
                <a16:creationId xmlns:a16="http://schemas.microsoft.com/office/drawing/2014/main" id="{15BE8BF8-07B9-EE26-597C-B141AF9BA17F}"/>
              </a:ext>
            </a:extLst>
          </p:cNvPr>
          <p:cNvPicPr>
            <a:picLocks noChangeAspect="1"/>
          </p:cNvPicPr>
          <p:nvPr/>
        </p:nvPicPr>
        <p:blipFill>
          <a:blip r:embed="rId2"/>
          <a:stretch>
            <a:fillRect/>
          </a:stretch>
        </p:blipFill>
        <p:spPr>
          <a:xfrm>
            <a:off x="1291380" y="2328591"/>
            <a:ext cx="9958664" cy="1330465"/>
          </a:xfrm>
          <a:prstGeom prst="rect">
            <a:avLst/>
          </a:prstGeom>
        </p:spPr>
      </p:pic>
      <p:pic>
        <p:nvPicPr>
          <p:cNvPr id="13" name="Picture 12">
            <a:extLst>
              <a:ext uri="{FF2B5EF4-FFF2-40B4-BE49-F238E27FC236}">
                <a16:creationId xmlns:a16="http://schemas.microsoft.com/office/drawing/2014/main" id="{E409EFE4-DF2B-E4DF-BECD-7A3621FA0948}"/>
              </a:ext>
            </a:extLst>
          </p:cNvPr>
          <p:cNvPicPr>
            <a:picLocks noChangeAspect="1"/>
          </p:cNvPicPr>
          <p:nvPr/>
        </p:nvPicPr>
        <p:blipFill>
          <a:blip r:embed="rId3"/>
          <a:stretch>
            <a:fillRect/>
          </a:stretch>
        </p:blipFill>
        <p:spPr>
          <a:xfrm>
            <a:off x="1291380" y="4259448"/>
            <a:ext cx="9958664" cy="1276350"/>
          </a:xfrm>
          <a:prstGeom prst="rect">
            <a:avLst/>
          </a:prstGeom>
        </p:spPr>
      </p:pic>
    </p:spTree>
    <p:extLst>
      <p:ext uri="{BB962C8B-B14F-4D97-AF65-F5344CB8AC3E}">
        <p14:creationId xmlns:p14="http://schemas.microsoft.com/office/powerpoint/2010/main" val="2769803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7ED808-7822-1AF2-9F75-040EBA328C0F}"/>
              </a:ext>
            </a:extLst>
          </p:cNvPr>
          <p:cNvSpPr>
            <a:spLocks noGrp="1"/>
          </p:cNvSpPr>
          <p:nvPr>
            <p:ph type="sldNum" sz="quarter" idx="10"/>
          </p:nvPr>
        </p:nvSpPr>
        <p:spPr/>
        <p:txBody>
          <a:bodyPr/>
          <a:lstStyle/>
          <a:p>
            <a:fld id="{48F63A3B-78C7-47BE-AE5E-E10140E04643}" type="slidenum">
              <a:rPr lang="en-US" smtClean="0"/>
              <a:pPr/>
              <a:t>14</a:t>
            </a:fld>
            <a:endParaRPr lang="en-US" dirty="0"/>
          </a:p>
        </p:txBody>
      </p:sp>
      <p:sp>
        <p:nvSpPr>
          <p:cNvPr id="6" name="Title 1">
            <a:extLst>
              <a:ext uri="{FF2B5EF4-FFF2-40B4-BE49-F238E27FC236}">
                <a16:creationId xmlns:a16="http://schemas.microsoft.com/office/drawing/2014/main" id="{D7CA6E64-01E7-D351-F39F-A13C35E92EE3}"/>
              </a:ext>
            </a:extLst>
          </p:cNvPr>
          <p:cNvSpPr>
            <a:spLocks noGrp="1"/>
          </p:cNvSpPr>
          <p:nvPr>
            <p:ph type="title"/>
          </p:nvPr>
        </p:nvSpPr>
        <p:spPr>
          <a:xfrm>
            <a:off x="641685" y="540542"/>
            <a:ext cx="9244300" cy="994164"/>
          </a:xfrm>
        </p:spPr>
        <p:txBody>
          <a:bodyPr/>
          <a:lstStyle/>
          <a:p>
            <a:pPr algn="ctr"/>
            <a:r>
              <a:rPr lang="en-US" dirty="0"/>
              <a:t>Pre-processing data</a:t>
            </a:r>
          </a:p>
        </p:txBody>
      </p:sp>
      <p:pic>
        <p:nvPicPr>
          <p:cNvPr id="9" name="Picture 8">
            <a:extLst>
              <a:ext uri="{FF2B5EF4-FFF2-40B4-BE49-F238E27FC236}">
                <a16:creationId xmlns:a16="http://schemas.microsoft.com/office/drawing/2014/main" id="{379D69A1-45DF-E46A-2C31-A3419453DEDE}"/>
              </a:ext>
            </a:extLst>
          </p:cNvPr>
          <p:cNvPicPr>
            <a:picLocks noChangeAspect="1"/>
          </p:cNvPicPr>
          <p:nvPr/>
        </p:nvPicPr>
        <p:blipFill>
          <a:blip r:embed="rId3"/>
          <a:stretch>
            <a:fillRect/>
          </a:stretch>
        </p:blipFill>
        <p:spPr>
          <a:xfrm>
            <a:off x="1021397" y="2383472"/>
            <a:ext cx="7530419" cy="2924175"/>
          </a:xfrm>
          <a:prstGeom prst="rect">
            <a:avLst/>
          </a:prstGeom>
        </p:spPr>
      </p:pic>
      <p:sp>
        <p:nvSpPr>
          <p:cNvPr id="10" name="Content Placeholder 2">
            <a:extLst>
              <a:ext uri="{FF2B5EF4-FFF2-40B4-BE49-F238E27FC236}">
                <a16:creationId xmlns:a16="http://schemas.microsoft.com/office/drawing/2014/main" id="{4BAFBB74-B57A-410E-241D-D1AC9A1147B3}"/>
              </a:ext>
            </a:extLst>
          </p:cNvPr>
          <p:cNvSpPr>
            <a:spLocks noGrp="1"/>
          </p:cNvSpPr>
          <p:nvPr>
            <p:ph sz="half" idx="2"/>
          </p:nvPr>
        </p:nvSpPr>
        <p:spPr>
          <a:xfrm>
            <a:off x="941956" y="1940559"/>
            <a:ext cx="7965460" cy="4460241"/>
          </a:xfrm>
        </p:spPr>
        <p:txBody>
          <a:bodyPr>
            <a:noAutofit/>
          </a:bodyPr>
          <a:lstStyle/>
          <a:p>
            <a:r>
              <a:rPr lang="en-US" sz="1400" noProof="1"/>
              <a:t>Berikut merupakan hasil cleansing data dengan menggunakan regex, metode stemming, lemmatization, serta pustaka Sastrawi dan NLTK.</a:t>
            </a:r>
            <a:br>
              <a:rPr lang="en-US" sz="1400" noProof="1"/>
            </a:br>
            <a:endParaRPr lang="en-US" sz="1400" noProof="1"/>
          </a:p>
          <a:p>
            <a:endParaRPr lang="en-US" sz="1400" noProof="1"/>
          </a:p>
          <a:p>
            <a:endParaRPr lang="en-US" sz="1400" noProof="1"/>
          </a:p>
          <a:p>
            <a:endParaRPr lang="en-US" sz="1400" noProof="1"/>
          </a:p>
          <a:p>
            <a:pPr marL="342900" indent="-342900">
              <a:buAutoNum type="arabicPeriod"/>
            </a:pPr>
            <a:endParaRPr lang="en-US" sz="1400" noProof="1"/>
          </a:p>
          <a:p>
            <a:pPr marL="342900" indent="-342900">
              <a:buAutoNum type="arabicPeriod"/>
            </a:pPr>
            <a:endParaRPr lang="en-US" sz="1400" noProof="1"/>
          </a:p>
          <a:p>
            <a:pPr marL="342900" indent="-342900">
              <a:buAutoNum type="arabicPeriod"/>
            </a:pPr>
            <a:endParaRPr lang="en-US" sz="1400" noProof="1"/>
          </a:p>
        </p:txBody>
      </p:sp>
      <p:cxnSp>
        <p:nvCxnSpPr>
          <p:cNvPr id="11" name="Google Shape;129;p23">
            <a:extLst>
              <a:ext uri="{FF2B5EF4-FFF2-40B4-BE49-F238E27FC236}">
                <a16:creationId xmlns:a16="http://schemas.microsoft.com/office/drawing/2014/main" id="{B9F77169-BBBB-A119-506C-FA37FA1DD049}"/>
              </a:ext>
            </a:extLst>
          </p:cNvPr>
          <p:cNvCxnSpPr>
            <a:cxnSpLocks/>
          </p:cNvCxnSpPr>
          <p:nvPr/>
        </p:nvCxnSpPr>
        <p:spPr>
          <a:xfrm>
            <a:off x="7692511" y="4688486"/>
            <a:ext cx="517470" cy="0"/>
          </a:xfrm>
          <a:prstGeom prst="straightConnector1">
            <a:avLst/>
          </a:prstGeom>
          <a:noFill/>
          <a:ln w="28575" cap="flat" cmpd="sng">
            <a:solidFill>
              <a:srgbClr val="FF0000"/>
            </a:solidFill>
            <a:prstDash val="solid"/>
            <a:round/>
            <a:headEnd type="none" w="med" len="med"/>
            <a:tailEnd type="triangle" w="med" len="med"/>
          </a:ln>
        </p:spPr>
      </p:cxnSp>
      <p:cxnSp>
        <p:nvCxnSpPr>
          <p:cNvPr id="12" name="Google Shape;129;p23">
            <a:extLst>
              <a:ext uri="{FF2B5EF4-FFF2-40B4-BE49-F238E27FC236}">
                <a16:creationId xmlns:a16="http://schemas.microsoft.com/office/drawing/2014/main" id="{5A26B49C-DDE2-DC74-BE14-1D47A7EB79FC}"/>
              </a:ext>
            </a:extLst>
          </p:cNvPr>
          <p:cNvCxnSpPr>
            <a:cxnSpLocks/>
          </p:cNvCxnSpPr>
          <p:nvPr/>
        </p:nvCxnSpPr>
        <p:spPr>
          <a:xfrm>
            <a:off x="7692511" y="4901846"/>
            <a:ext cx="517470" cy="0"/>
          </a:xfrm>
          <a:prstGeom prst="straightConnector1">
            <a:avLst/>
          </a:prstGeom>
          <a:noFill/>
          <a:ln w="28575" cap="flat" cmpd="sng">
            <a:solidFill>
              <a:srgbClr val="FF0000"/>
            </a:solidFill>
            <a:prstDash val="solid"/>
            <a:round/>
            <a:headEnd type="none" w="med" len="med"/>
            <a:tailEnd type="triangle" w="med" len="med"/>
          </a:ln>
        </p:spPr>
      </p:cxnSp>
      <p:cxnSp>
        <p:nvCxnSpPr>
          <p:cNvPr id="14" name="Google Shape;129;p23">
            <a:extLst>
              <a:ext uri="{FF2B5EF4-FFF2-40B4-BE49-F238E27FC236}">
                <a16:creationId xmlns:a16="http://schemas.microsoft.com/office/drawing/2014/main" id="{65AEF942-529A-5864-C196-9912FF0D40B8}"/>
              </a:ext>
            </a:extLst>
          </p:cNvPr>
          <p:cNvCxnSpPr>
            <a:cxnSpLocks/>
          </p:cNvCxnSpPr>
          <p:nvPr/>
        </p:nvCxnSpPr>
        <p:spPr>
          <a:xfrm>
            <a:off x="7692511" y="5094886"/>
            <a:ext cx="517470" cy="0"/>
          </a:xfrm>
          <a:prstGeom prst="straightConnector1">
            <a:avLst/>
          </a:prstGeom>
          <a:noFill/>
          <a:ln w="28575" cap="flat" cmpd="sng">
            <a:solidFill>
              <a:srgbClr val="FF0000"/>
            </a:solidFill>
            <a:prstDash val="solid"/>
            <a:round/>
            <a:headEnd type="none" w="med" len="med"/>
            <a:tailEnd type="triangle" w="med" len="med"/>
          </a:ln>
        </p:spPr>
      </p:cxnSp>
      <p:cxnSp>
        <p:nvCxnSpPr>
          <p:cNvPr id="15" name="Google Shape;129;p23">
            <a:extLst>
              <a:ext uri="{FF2B5EF4-FFF2-40B4-BE49-F238E27FC236}">
                <a16:creationId xmlns:a16="http://schemas.microsoft.com/office/drawing/2014/main" id="{9EF18843-3D4A-0847-EF55-FBCB108E9858}"/>
              </a:ext>
            </a:extLst>
          </p:cNvPr>
          <p:cNvCxnSpPr>
            <a:cxnSpLocks/>
          </p:cNvCxnSpPr>
          <p:nvPr/>
        </p:nvCxnSpPr>
        <p:spPr>
          <a:xfrm>
            <a:off x="5837265" y="5206646"/>
            <a:ext cx="517470" cy="0"/>
          </a:xfrm>
          <a:prstGeom prst="straightConnector1">
            <a:avLst/>
          </a:prstGeom>
          <a:noFill/>
          <a:ln w="28575" cap="flat" cmpd="sng">
            <a:solidFill>
              <a:srgbClr val="FF0000"/>
            </a:solidFill>
            <a:prstDash val="solid"/>
            <a:round/>
            <a:headEnd type="none" w="med" len="med"/>
            <a:tailEnd type="triangle" w="med" len="med"/>
          </a:ln>
        </p:spPr>
      </p:cxnSp>
      <p:sp>
        <p:nvSpPr>
          <p:cNvPr id="16" name="Content Placeholder 2">
            <a:extLst>
              <a:ext uri="{FF2B5EF4-FFF2-40B4-BE49-F238E27FC236}">
                <a16:creationId xmlns:a16="http://schemas.microsoft.com/office/drawing/2014/main" id="{73F7263C-52DA-BDC8-EB5F-808F4D14AC50}"/>
              </a:ext>
            </a:extLst>
          </p:cNvPr>
          <p:cNvSpPr txBox="1">
            <a:spLocks/>
          </p:cNvSpPr>
          <p:nvPr/>
        </p:nvSpPr>
        <p:spPr>
          <a:xfrm>
            <a:off x="8285265" y="4563562"/>
            <a:ext cx="2153210" cy="280725"/>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Menggunakan regex</a:t>
            </a:r>
          </a:p>
        </p:txBody>
      </p:sp>
      <p:sp>
        <p:nvSpPr>
          <p:cNvPr id="17" name="Content Placeholder 2">
            <a:extLst>
              <a:ext uri="{FF2B5EF4-FFF2-40B4-BE49-F238E27FC236}">
                <a16:creationId xmlns:a16="http://schemas.microsoft.com/office/drawing/2014/main" id="{B7E75FB1-0B96-76DD-D279-8868804B90EB}"/>
              </a:ext>
            </a:extLst>
          </p:cNvPr>
          <p:cNvSpPr txBox="1">
            <a:spLocks/>
          </p:cNvSpPr>
          <p:nvPr/>
        </p:nvSpPr>
        <p:spPr>
          <a:xfrm>
            <a:off x="8272201" y="4787764"/>
            <a:ext cx="2153210" cy="280725"/>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Steem</a:t>
            </a:r>
          </a:p>
        </p:txBody>
      </p:sp>
      <p:sp>
        <p:nvSpPr>
          <p:cNvPr id="18" name="Content Placeholder 2">
            <a:extLst>
              <a:ext uri="{FF2B5EF4-FFF2-40B4-BE49-F238E27FC236}">
                <a16:creationId xmlns:a16="http://schemas.microsoft.com/office/drawing/2014/main" id="{97583DF8-5C44-BC16-6F33-4B9F2FC5BCF4}"/>
              </a:ext>
            </a:extLst>
          </p:cNvPr>
          <p:cNvSpPr txBox="1">
            <a:spLocks/>
          </p:cNvSpPr>
          <p:nvPr/>
        </p:nvSpPr>
        <p:spPr>
          <a:xfrm>
            <a:off x="8285265" y="4981248"/>
            <a:ext cx="2153210" cy="280725"/>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Sastrawi</a:t>
            </a:r>
          </a:p>
        </p:txBody>
      </p:sp>
      <p:sp>
        <p:nvSpPr>
          <p:cNvPr id="19" name="Content Placeholder 2">
            <a:extLst>
              <a:ext uri="{FF2B5EF4-FFF2-40B4-BE49-F238E27FC236}">
                <a16:creationId xmlns:a16="http://schemas.microsoft.com/office/drawing/2014/main" id="{E4A71856-FFC5-66BF-0F63-5402EF1E4CFE}"/>
              </a:ext>
            </a:extLst>
          </p:cNvPr>
          <p:cNvSpPr txBox="1">
            <a:spLocks/>
          </p:cNvSpPr>
          <p:nvPr/>
        </p:nvSpPr>
        <p:spPr>
          <a:xfrm>
            <a:off x="6478047" y="5121611"/>
            <a:ext cx="2153210" cy="280725"/>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Metode NLTK</a:t>
            </a:r>
          </a:p>
        </p:txBody>
      </p:sp>
    </p:spTree>
    <p:extLst>
      <p:ext uri="{BB962C8B-B14F-4D97-AF65-F5344CB8AC3E}">
        <p14:creationId xmlns:p14="http://schemas.microsoft.com/office/powerpoint/2010/main" val="427343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FBD342-D181-4A74-3791-83762FA39320}"/>
              </a:ext>
            </a:extLst>
          </p:cNvPr>
          <p:cNvSpPr>
            <a:spLocks noGrp="1"/>
          </p:cNvSpPr>
          <p:nvPr>
            <p:ph type="sldNum" sz="quarter" idx="10"/>
          </p:nvPr>
        </p:nvSpPr>
        <p:spPr/>
        <p:txBody>
          <a:bodyPr/>
          <a:lstStyle/>
          <a:p>
            <a:fld id="{48F63A3B-78C7-47BE-AE5E-E10140E04643}" type="slidenum">
              <a:rPr lang="en-US" smtClean="0"/>
              <a:pPr/>
              <a:t>15</a:t>
            </a:fld>
            <a:endParaRPr lang="en-US" dirty="0"/>
          </a:p>
        </p:txBody>
      </p:sp>
      <p:sp>
        <p:nvSpPr>
          <p:cNvPr id="6" name="Title 1">
            <a:extLst>
              <a:ext uri="{FF2B5EF4-FFF2-40B4-BE49-F238E27FC236}">
                <a16:creationId xmlns:a16="http://schemas.microsoft.com/office/drawing/2014/main" id="{9CCE9289-5288-DB09-F806-4A36633266FD}"/>
              </a:ext>
            </a:extLst>
          </p:cNvPr>
          <p:cNvSpPr>
            <a:spLocks noGrp="1"/>
          </p:cNvSpPr>
          <p:nvPr>
            <p:ph type="title"/>
          </p:nvPr>
        </p:nvSpPr>
        <p:spPr>
          <a:xfrm>
            <a:off x="641685" y="1060083"/>
            <a:ext cx="8896453" cy="506246"/>
          </a:xfrm>
        </p:spPr>
        <p:txBody>
          <a:bodyPr/>
          <a:lstStyle/>
          <a:p>
            <a:pPr algn="ctr"/>
            <a:r>
              <a:rPr lang="en-US" noProof="1"/>
              <a:t>Analisis data : jumlah kata</a:t>
            </a:r>
          </a:p>
        </p:txBody>
      </p:sp>
      <p:pic>
        <p:nvPicPr>
          <p:cNvPr id="11" name="Picture 10">
            <a:extLst>
              <a:ext uri="{FF2B5EF4-FFF2-40B4-BE49-F238E27FC236}">
                <a16:creationId xmlns:a16="http://schemas.microsoft.com/office/drawing/2014/main" id="{5903E7D9-B471-13CF-EE07-05E269417C33}"/>
              </a:ext>
            </a:extLst>
          </p:cNvPr>
          <p:cNvPicPr>
            <a:picLocks noChangeAspect="1"/>
          </p:cNvPicPr>
          <p:nvPr/>
        </p:nvPicPr>
        <p:blipFill>
          <a:blip r:embed="rId3"/>
          <a:stretch>
            <a:fillRect/>
          </a:stretch>
        </p:blipFill>
        <p:spPr>
          <a:xfrm>
            <a:off x="1063023" y="2334217"/>
            <a:ext cx="4795086" cy="3664909"/>
          </a:xfrm>
          <a:prstGeom prst="rect">
            <a:avLst/>
          </a:prstGeom>
        </p:spPr>
      </p:pic>
      <p:sp>
        <p:nvSpPr>
          <p:cNvPr id="12" name="Content Placeholder 2">
            <a:extLst>
              <a:ext uri="{FF2B5EF4-FFF2-40B4-BE49-F238E27FC236}">
                <a16:creationId xmlns:a16="http://schemas.microsoft.com/office/drawing/2014/main" id="{C676126E-EF29-3A43-C5E2-1A8BD856AEC1}"/>
              </a:ext>
            </a:extLst>
          </p:cNvPr>
          <p:cNvSpPr txBox="1">
            <a:spLocks/>
          </p:cNvSpPr>
          <p:nvPr/>
        </p:nvSpPr>
        <p:spPr>
          <a:xfrm>
            <a:off x="6333893" y="2359645"/>
            <a:ext cx="4104582" cy="840756"/>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buFont typeface="Arial" panose="020B0604020202020204" pitchFamily="34" charset="0"/>
              <a:buChar char="•"/>
            </a:pPr>
            <a:r>
              <a:rPr lang="en-US" sz="1200" noProof="1"/>
              <a:t>Rata-rata total kata dalam kolom Tweet : 17</a:t>
            </a:r>
          </a:p>
          <a:p>
            <a:pPr marL="285750" indent="-285750">
              <a:spcBef>
                <a:spcPts val="600"/>
              </a:spcBef>
              <a:buFont typeface="Arial" panose="020B0604020202020204" pitchFamily="34" charset="0"/>
              <a:buChar char="•"/>
            </a:pPr>
            <a:r>
              <a:rPr lang="en-US" sz="1200" noProof="1"/>
              <a:t>Rentang total Panjang kata dalam kolom Tweet : 1 hingga 52</a:t>
            </a:r>
          </a:p>
        </p:txBody>
      </p:sp>
      <p:sp>
        <p:nvSpPr>
          <p:cNvPr id="13" name="Google Shape;132;p23">
            <a:extLst>
              <a:ext uri="{FF2B5EF4-FFF2-40B4-BE49-F238E27FC236}">
                <a16:creationId xmlns:a16="http://schemas.microsoft.com/office/drawing/2014/main" id="{97E9B298-1372-241A-E3C4-9FD89D82F9FA}"/>
              </a:ext>
            </a:extLst>
          </p:cNvPr>
          <p:cNvSpPr/>
          <p:nvPr/>
        </p:nvSpPr>
        <p:spPr>
          <a:xfrm flipH="1">
            <a:off x="4771723" y="5242259"/>
            <a:ext cx="888098" cy="59098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Content Placeholder 2">
            <a:extLst>
              <a:ext uri="{FF2B5EF4-FFF2-40B4-BE49-F238E27FC236}">
                <a16:creationId xmlns:a16="http://schemas.microsoft.com/office/drawing/2014/main" id="{7BD9D213-18B8-C8E8-8067-1313EA113583}"/>
              </a:ext>
            </a:extLst>
          </p:cNvPr>
          <p:cNvSpPr txBox="1">
            <a:spLocks/>
          </p:cNvSpPr>
          <p:nvPr/>
        </p:nvSpPr>
        <p:spPr>
          <a:xfrm>
            <a:off x="5659821" y="5877982"/>
            <a:ext cx="2153210" cy="368414"/>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Nilai outlier : 0.9 %</a:t>
            </a:r>
          </a:p>
        </p:txBody>
      </p:sp>
      <p:cxnSp>
        <p:nvCxnSpPr>
          <p:cNvPr id="15" name="Google Shape;129;p23">
            <a:extLst>
              <a:ext uri="{FF2B5EF4-FFF2-40B4-BE49-F238E27FC236}">
                <a16:creationId xmlns:a16="http://schemas.microsoft.com/office/drawing/2014/main" id="{5E684B4D-142D-A403-E467-AA5DDCBA6876}"/>
              </a:ext>
            </a:extLst>
          </p:cNvPr>
          <p:cNvCxnSpPr>
            <a:cxnSpLocks/>
          </p:cNvCxnSpPr>
          <p:nvPr/>
        </p:nvCxnSpPr>
        <p:spPr>
          <a:xfrm>
            <a:off x="5142351" y="5999126"/>
            <a:ext cx="517470" cy="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76553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FBD342-D181-4A74-3791-83762FA39320}"/>
              </a:ext>
            </a:extLst>
          </p:cNvPr>
          <p:cNvSpPr>
            <a:spLocks noGrp="1"/>
          </p:cNvSpPr>
          <p:nvPr>
            <p:ph type="sldNum" sz="quarter" idx="10"/>
          </p:nvPr>
        </p:nvSpPr>
        <p:spPr/>
        <p:txBody>
          <a:bodyPr/>
          <a:lstStyle/>
          <a:p>
            <a:fld id="{48F63A3B-78C7-47BE-AE5E-E10140E04643}" type="slidenum">
              <a:rPr lang="en-US" smtClean="0"/>
              <a:pPr/>
              <a:t>16</a:t>
            </a:fld>
            <a:endParaRPr lang="en-US" dirty="0"/>
          </a:p>
        </p:txBody>
      </p:sp>
      <p:sp>
        <p:nvSpPr>
          <p:cNvPr id="6" name="Title 1">
            <a:extLst>
              <a:ext uri="{FF2B5EF4-FFF2-40B4-BE49-F238E27FC236}">
                <a16:creationId xmlns:a16="http://schemas.microsoft.com/office/drawing/2014/main" id="{9CCE9289-5288-DB09-F806-4A36633266FD}"/>
              </a:ext>
            </a:extLst>
          </p:cNvPr>
          <p:cNvSpPr>
            <a:spLocks noGrp="1"/>
          </p:cNvSpPr>
          <p:nvPr>
            <p:ph type="title"/>
          </p:nvPr>
        </p:nvSpPr>
        <p:spPr>
          <a:xfrm>
            <a:off x="641685" y="540542"/>
            <a:ext cx="9244300" cy="994164"/>
          </a:xfrm>
        </p:spPr>
        <p:txBody>
          <a:bodyPr/>
          <a:lstStyle/>
          <a:p>
            <a:pPr algn="ctr"/>
            <a:r>
              <a:rPr lang="en-US" sz="3200" dirty="0" err="1"/>
              <a:t>Analisis</a:t>
            </a:r>
            <a:r>
              <a:rPr lang="en-US" sz="3200" dirty="0"/>
              <a:t> data : ABUSIVE DAN NON ABUSIVE</a:t>
            </a:r>
          </a:p>
        </p:txBody>
      </p:sp>
      <p:pic>
        <p:nvPicPr>
          <p:cNvPr id="15" name="Picture 14">
            <a:extLst>
              <a:ext uri="{FF2B5EF4-FFF2-40B4-BE49-F238E27FC236}">
                <a16:creationId xmlns:a16="http://schemas.microsoft.com/office/drawing/2014/main" id="{EB261977-5584-B392-E0EA-79A4AD19CD70}"/>
              </a:ext>
            </a:extLst>
          </p:cNvPr>
          <p:cNvPicPr>
            <a:picLocks noChangeAspect="1"/>
          </p:cNvPicPr>
          <p:nvPr/>
        </p:nvPicPr>
        <p:blipFill>
          <a:blip r:embed="rId3"/>
          <a:stretch>
            <a:fillRect/>
          </a:stretch>
        </p:blipFill>
        <p:spPr>
          <a:xfrm>
            <a:off x="310607" y="2107469"/>
            <a:ext cx="4640772" cy="3518618"/>
          </a:xfrm>
          <a:prstGeom prst="rect">
            <a:avLst/>
          </a:prstGeom>
        </p:spPr>
      </p:pic>
      <p:pic>
        <p:nvPicPr>
          <p:cNvPr id="19" name="Picture 18">
            <a:extLst>
              <a:ext uri="{FF2B5EF4-FFF2-40B4-BE49-F238E27FC236}">
                <a16:creationId xmlns:a16="http://schemas.microsoft.com/office/drawing/2014/main" id="{FAB803D8-5DCD-37E0-53A4-529548598736}"/>
              </a:ext>
            </a:extLst>
          </p:cNvPr>
          <p:cNvPicPr>
            <a:picLocks noChangeAspect="1"/>
          </p:cNvPicPr>
          <p:nvPr/>
        </p:nvPicPr>
        <p:blipFill>
          <a:blip r:embed="rId4"/>
          <a:stretch>
            <a:fillRect/>
          </a:stretch>
        </p:blipFill>
        <p:spPr>
          <a:xfrm>
            <a:off x="5691023" y="2107469"/>
            <a:ext cx="3248025" cy="3518618"/>
          </a:xfrm>
          <a:prstGeom prst="rect">
            <a:avLst/>
          </a:prstGeom>
        </p:spPr>
      </p:pic>
    </p:spTree>
    <p:extLst>
      <p:ext uri="{BB962C8B-B14F-4D97-AF65-F5344CB8AC3E}">
        <p14:creationId xmlns:p14="http://schemas.microsoft.com/office/powerpoint/2010/main" val="263418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FBD342-D181-4A74-3791-83762FA39320}"/>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
        <p:nvSpPr>
          <p:cNvPr id="6" name="Title 1">
            <a:extLst>
              <a:ext uri="{FF2B5EF4-FFF2-40B4-BE49-F238E27FC236}">
                <a16:creationId xmlns:a16="http://schemas.microsoft.com/office/drawing/2014/main" id="{9CCE9289-5288-DB09-F806-4A36633266FD}"/>
              </a:ext>
            </a:extLst>
          </p:cNvPr>
          <p:cNvSpPr>
            <a:spLocks noGrp="1"/>
          </p:cNvSpPr>
          <p:nvPr>
            <p:ph type="title"/>
          </p:nvPr>
        </p:nvSpPr>
        <p:spPr>
          <a:xfrm>
            <a:off x="641685" y="540542"/>
            <a:ext cx="9244300" cy="994164"/>
          </a:xfrm>
        </p:spPr>
        <p:txBody>
          <a:bodyPr/>
          <a:lstStyle/>
          <a:p>
            <a:pPr algn="ctr"/>
            <a:r>
              <a:rPr lang="en-US" sz="3200" dirty="0"/>
              <a:t>Data analysis : Hate speech dan non hate speech</a:t>
            </a:r>
          </a:p>
        </p:txBody>
      </p:sp>
      <p:pic>
        <p:nvPicPr>
          <p:cNvPr id="7" name="Picture 6">
            <a:extLst>
              <a:ext uri="{FF2B5EF4-FFF2-40B4-BE49-F238E27FC236}">
                <a16:creationId xmlns:a16="http://schemas.microsoft.com/office/drawing/2014/main" id="{B252388C-2EC5-3B08-9EEC-51533C9D67BE}"/>
              </a:ext>
            </a:extLst>
          </p:cNvPr>
          <p:cNvPicPr>
            <a:picLocks noChangeAspect="1"/>
          </p:cNvPicPr>
          <p:nvPr/>
        </p:nvPicPr>
        <p:blipFill>
          <a:blip r:embed="rId3"/>
          <a:stretch>
            <a:fillRect/>
          </a:stretch>
        </p:blipFill>
        <p:spPr>
          <a:xfrm>
            <a:off x="247547" y="2168329"/>
            <a:ext cx="4517089" cy="3396899"/>
          </a:xfrm>
          <a:prstGeom prst="rect">
            <a:avLst/>
          </a:prstGeom>
        </p:spPr>
      </p:pic>
      <p:pic>
        <p:nvPicPr>
          <p:cNvPr id="4" name="Picture 3">
            <a:extLst>
              <a:ext uri="{FF2B5EF4-FFF2-40B4-BE49-F238E27FC236}">
                <a16:creationId xmlns:a16="http://schemas.microsoft.com/office/drawing/2014/main" id="{68ECCE3B-DE65-0D12-7DD2-9BA2F8EE074A}"/>
              </a:ext>
            </a:extLst>
          </p:cNvPr>
          <p:cNvPicPr>
            <a:picLocks noChangeAspect="1"/>
          </p:cNvPicPr>
          <p:nvPr/>
        </p:nvPicPr>
        <p:blipFill>
          <a:blip r:embed="rId4"/>
          <a:stretch>
            <a:fillRect/>
          </a:stretch>
        </p:blipFill>
        <p:spPr>
          <a:xfrm>
            <a:off x="5077235" y="2168329"/>
            <a:ext cx="3782247" cy="3396899"/>
          </a:xfrm>
          <a:prstGeom prst="rect">
            <a:avLst/>
          </a:prstGeom>
        </p:spPr>
      </p:pic>
    </p:spTree>
    <p:extLst>
      <p:ext uri="{BB962C8B-B14F-4D97-AF65-F5344CB8AC3E}">
        <p14:creationId xmlns:p14="http://schemas.microsoft.com/office/powerpoint/2010/main" val="2458534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FBD342-D181-4A74-3791-83762FA39320}"/>
              </a:ext>
            </a:extLst>
          </p:cNvPr>
          <p:cNvSpPr>
            <a:spLocks noGrp="1"/>
          </p:cNvSpPr>
          <p:nvPr>
            <p:ph type="sldNum" sz="quarter" idx="10"/>
          </p:nvPr>
        </p:nvSpPr>
        <p:spPr/>
        <p:txBody>
          <a:bodyPr/>
          <a:lstStyle/>
          <a:p>
            <a:fld id="{48F63A3B-78C7-47BE-AE5E-E10140E04643}" type="slidenum">
              <a:rPr lang="en-US" smtClean="0"/>
              <a:pPr/>
              <a:t>18</a:t>
            </a:fld>
            <a:endParaRPr lang="en-US" dirty="0"/>
          </a:p>
        </p:txBody>
      </p:sp>
      <p:sp>
        <p:nvSpPr>
          <p:cNvPr id="6" name="Title 1">
            <a:extLst>
              <a:ext uri="{FF2B5EF4-FFF2-40B4-BE49-F238E27FC236}">
                <a16:creationId xmlns:a16="http://schemas.microsoft.com/office/drawing/2014/main" id="{9CCE9289-5288-DB09-F806-4A36633266FD}"/>
              </a:ext>
            </a:extLst>
          </p:cNvPr>
          <p:cNvSpPr>
            <a:spLocks noGrp="1"/>
          </p:cNvSpPr>
          <p:nvPr>
            <p:ph type="title"/>
          </p:nvPr>
        </p:nvSpPr>
        <p:spPr>
          <a:xfrm>
            <a:off x="641685" y="540542"/>
            <a:ext cx="9244300" cy="994164"/>
          </a:xfrm>
        </p:spPr>
        <p:txBody>
          <a:bodyPr/>
          <a:lstStyle/>
          <a:p>
            <a:pPr algn="ctr"/>
            <a:r>
              <a:rPr lang="en-US" sz="2400" noProof="1"/>
              <a:t>Data analysis : proporsi hate speech dan non hate speech berdasarkan kategori</a:t>
            </a:r>
          </a:p>
        </p:txBody>
      </p:sp>
      <p:pic>
        <p:nvPicPr>
          <p:cNvPr id="7" name="Picture 6">
            <a:extLst>
              <a:ext uri="{FF2B5EF4-FFF2-40B4-BE49-F238E27FC236}">
                <a16:creationId xmlns:a16="http://schemas.microsoft.com/office/drawing/2014/main" id="{68AEC287-CC86-33AE-A343-106F9D895D9D}"/>
              </a:ext>
            </a:extLst>
          </p:cNvPr>
          <p:cNvPicPr>
            <a:picLocks noChangeAspect="1"/>
          </p:cNvPicPr>
          <p:nvPr/>
        </p:nvPicPr>
        <p:blipFill>
          <a:blip r:embed="rId2"/>
          <a:stretch>
            <a:fillRect/>
          </a:stretch>
        </p:blipFill>
        <p:spPr>
          <a:xfrm>
            <a:off x="506140" y="1972299"/>
            <a:ext cx="3261820" cy="4034900"/>
          </a:xfrm>
          <a:prstGeom prst="rect">
            <a:avLst/>
          </a:prstGeom>
        </p:spPr>
      </p:pic>
      <p:pic>
        <p:nvPicPr>
          <p:cNvPr id="13" name="Picture 12">
            <a:extLst>
              <a:ext uri="{FF2B5EF4-FFF2-40B4-BE49-F238E27FC236}">
                <a16:creationId xmlns:a16="http://schemas.microsoft.com/office/drawing/2014/main" id="{CC24890A-754A-4482-CFC0-2BF3401873A1}"/>
              </a:ext>
            </a:extLst>
          </p:cNvPr>
          <p:cNvPicPr>
            <a:picLocks noChangeAspect="1"/>
          </p:cNvPicPr>
          <p:nvPr/>
        </p:nvPicPr>
        <p:blipFill>
          <a:blip r:embed="rId3"/>
          <a:stretch>
            <a:fillRect/>
          </a:stretch>
        </p:blipFill>
        <p:spPr>
          <a:xfrm>
            <a:off x="8424040" y="1972298"/>
            <a:ext cx="3481552" cy="4034900"/>
          </a:xfrm>
          <a:prstGeom prst="rect">
            <a:avLst/>
          </a:prstGeom>
        </p:spPr>
      </p:pic>
      <p:pic>
        <p:nvPicPr>
          <p:cNvPr id="15" name="Picture 14">
            <a:extLst>
              <a:ext uri="{FF2B5EF4-FFF2-40B4-BE49-F238E27FC236}">
                <a16:creationId xmlns:a16="http://schemas.microsoft.com/office/drawing/2014/main" id="{8932384D-1BE1-4747-CA66-60AD6D3A13C5}"/>
              </a:ext>
            </a:extLst>
          </p:cNvPr>
          <p:cNvPicPr>
            <a:picLocks noChangeAspect="1"/>
          </p:cNvPicPr>
          <p:nvPr/>
        </p:nvPicPr>
        <p:blipFill>
          <a:blip r:embed="rId4"/>
          <a:stretch>
            <a:fillRect/>
          </a:stretch>
        </p:blipFill>
        <p:spPr>
          <a:xfrm>
            <a:off x="4160043" y="1972298"/>
            <a:ext cx="4014153" cy="4034900"/>
          </a:xfrm>
          <a:prstGeom prst="rect">
            <a:avLst/>
          </a:prstGeom>
        </p:spPr>
      </p:pic>
    </p:spTree>
    <p:extLst>
      <p:ext uri="{BB962C8B-B14F-4D97-AF65-F5344CB8AC3E}">
        <p14:creationId xmlns:p14="http://schemas.microsoft.com/office/powerpoint/2010/main" val="411163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FBD342-D181-4A74-3791-83762FA39320}"/>
              </a:ext>
            </a:extLst>
          </p:cNvPr>
          <p:cNvSpPr>
            <a:spLocks noGrp="1"/>
          </p:cNvSpPr>
          <p:nvPr>
            <p:ph type="sldNum" sz="quarter" idx="10"/>
          </p:nvPr>
        </p:nvSpPr>
        <p:spPr/>
        <p:txBody>
          <a:bodyPr/>
          <a:lstStyle/>
          <a:p>
            <a:fld id="{48F63A3B-78C7-47BE-AE5E-E10140E04643}" type="slidenum">
              <a:rPr lang="en-US" smtClean="0"/>
              <a:pPr/>
              <a:t>19</a:t>
            </a:fld>
            <a:endParaRPr lang="en-US" dirty="0"/>
          </a:p>
        </p:txBody>
      </p:sp>
      <p:sp>
        <p:nvSpPr>
          <p:cNvPr id="6" name="Title 1">
            <a:extLst>
              <a:ext uri="{FF2B5EF4-FFF2-40B4-BE49-F238E27FC236}">
                <a16:creationId xmlns:a16="http://schemas.microsoft.com/office/drawing/2014/main" id="{9CCE9289-5288-DB09-F806-4A36633266FD}"/>
              </a:ext>
            </a:extLst>
          </p:cNvPr>
          <p:cNvSpPr>
            <a:spLocks noGrp="1"/>
          </p:cNvSpPr>
          <p:nvPr>
            <p:ph type="title"/>
          </p:nvPr>
        </p:nvSpPr>
        <p:spPr>
          <a:xfrm>
            <a:off x="765973" y="540542"/>
            <a:ext cx="8494065" cy="820898"/>
          </a:xfrm>
        </p:spPr>
        <p:txBody>
          <a:bodyPr/>
          <a:lstStyle/>
          <a:p>
            <a:pPr algn="ctr"/>
            <a:r>
              <a:rPr lang="en-US" sz="2400" noProof="1"/>
              <a:t>Analisis data: Distribusi hate speech dan non hate speech berdasarkan kategori</a:t>
            </a:r>
          </a:p>
        </p:txBody>
      </p:sp>
      <p:pic>
        <p:nvPicPr>
          <p:cNvPr id="8" name="Picture 7">
            <a:extLst>
              <a:ext uri="{FF2B5EF4-FFF2-40B4-BE49-F238E27FC236}">
                <a16:creationId xmlns:a16="http://schemas.microsoft.com/office/drawing/2014/main" id="{44B32B13-2A15-B04A-E789-125B05AB9E8A}"/>
              </a:ext>
            </a:extLst>
          </p:cNvPr>
          <p:cNvPicPr>
            <a:picLocks noChangeAspect="1"/>
          </p:cNvPicPr>
          <p:nvPr/>
        </p:nvPicPr>
        <p:blipFill>
          <a:blip r:embed="rId2"/>
          <a:stretch>
            <a:fillRect/>
          </a:stretch>
        </p:blipFill>
        <p:spPr>
          <a:xfrm>
            <a:off x="6139388" y="1699534"/>
            <a:ext cx="5286639" cy="4617924"/>
          </a:xfrm>
          <a:prstGeom prst="rect">
            <a:avLst/>
          </a:prstGeom>
        </p:spPr>
      </p:pic>
      <p:sp>
        <p:nvSpPr>
          <p:cNvPr id="9" name="Content Placeholder 2">
            <a:extLst>
              <a:ext uri="{FF2B5EF4-FFF2-40B4-BE49-F238E27FC236}">
                <a16:creationId xmlns:a16="http://schemas.microsoft.com/office/drawing/2014/main" id="{BC3E2A44-1F4D-2A88-747F-7AE1EEAA84CD}"/>
              </a:ext>
            </a:extLst>
          </p:cNvPr>
          <p:cNvSpPr>
            <a:spLocks noGrp="1"/>
          </p:cNvSpPr>
          <p:nvPr>
            <p:ph sz="half" idx="2"/>
          </p:nvPr>
        </p:nvSpPr>
        <p:spPr>
          <a:xfrm>
            <a:off x="372481" y="2634255"/>
            <a:ext cx="5286639" cy="2750545"/>
          </a:xfrm>
        </p:spPr>
        <p:txBody>
          <a:bodyPr>
            <a:noAutofit/>
          </a:bodyPr>
          <a:lstStyle/>
          <a:p>
            <a:pPr marL="285750" indent="-285750">
              <a:buFont typeface="Arial" panose="020B0604020202020204" pitchFamily="34" charset="0"/>
              <a:buChar char="•"/>
            </a:pPr>
            <a:r>
              <a:rPr lang="en-US" sz="1200" noProof="1"/>
              <a:t>Hate speech yang ditujukan pada individu (HS_Individual) cenderung memiliki sentimen yang lebih lemah.</a:t>
            </a:r>
          </a:p>
          <a:p>
            <a:pPr marL="285750" indent="-285750">
              <a:buFont typeface="Arial" panose="020B0604020202020204" pitchFamily="34" charset="0"/>
              <a:buChar char="•"/>
            </a:pPr>
            <a:r>
              <a:rPr lang="en-US" sz="1200" noProof="1"/>
              <a:t>Hate speech yang menyasar kelompok (HS_Group) cenderung memiliki sentimen yang lebih moderat.</a:t>
            </a:r>
          </a:p>
          <a:p>
            <a:pPr marL="285750" indent="-285750">
              <a:buFont typeface="Arial" panose="020B0604020202020204" pitchFamily="34" charset="0"/>
              <a:buChar char="•"/>
            </a:pPr>
            <a:r>
              <a:rPr lang="en-US" sz="1200" noProof="1"/>
              <a:t>Hate speech yang berkaitan dengan agama (HS_Religion) cenderung memiliki sentimen yang lebih moderat.</a:t>
            </a:r>
          </a:p>
          <a:p>
            <a:pPr marL="285750" indent="-285750">
              <a:buFont typeface="Arial" panose="020B0604020202020204" pitchFamily="34" charset="0"/>
              <a:buChar char="•"/>
            </a:pPr>
            <a:r>
              <a:rPr lang="en-US" sz="1200" noProof="1"/>
              <a:t>Terdapat korelasi antara HS_Group  dengan hate speech yang berkaitan dengan HS_Religion dan HS_Race.</a:t>
            </a:r>
          </a:p>
        </p:txBody>
      </p:sp>
    </p:spTree>
    <p:extLst>
      <p:ext uri="{BB962C8B-B14F-4D97-AF65-F5344CB8AC3E}">
        <p14:creationId xmlns:p14="http://schemas.microsoft.com/office/powerpoint/2010/main" val="106541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471736"/>
            <a:ext cx="6583680" cy="1188215"/>
          </a:xfrm>
        </p:spPr>
        <p:txBody>
          <a:bodyPr/>
          <a:lstStyle/>
          <a:p>
            <a:r>
              <a:rPr lang="en-US" noProof="1"/>
              <a:t>Latar belakang</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1950902"/>
            <a:ext cx="6583680" cy="3543011"/>
          </a:xfrm>
        </p:spPr>
        <p:txBody>
          <a:bodyPr>
            <a:noAutofit/>
          </a:bodyPr>
          <a:lstStyle/>
          <a:p>
            <a:pPr algn="just">
              <a:lnSpc>
                <a:spcPct val="107000"/>
              </a:lnSpc>
              <a:spcAft>
                <a:spcPts val="800"/>
              </a:spcAft>
            </a:pPr>
            <a:r>
              <a:rPr lang="id-ID" sz="1350" dirty="0">
                <a:effectLst/>
                <a:latin typeface="Times New Roman" panose="02020603050405020304" pitchFamily="18" charset="0"/>
                <a:ea typeface="Calibri" panose="020F0502020204030204" pitchFamily="34" charset="0"/>
                <a:cs typeface="Times New Roman" panose="02020603050405020304" pitchFamily="18" charset="0"/>
              </a:rPr>
              <a:t>Dengan meningkatnya penggunaan Twitter sebagai platform utama bagi individu untuk berbagi pendapat, pandangan, dan respons terhadap berbagai topik yang relevan dalam masyarakat. Seiring dengan pertumbuhan pesat penggunaan media sosial, terutama Twitter, muncul kebutuhan untuk memahami dan menganalisis sentimen yang muncul dari jutaan komentar dan</a:t>
            </a:r>
            <a:r>
              <a:rPr lang="en-US" sz="1350" noProof="1">
                <a:effectLst/>
                <a:latin typeface="Times New Roman" panose="02020603050405020304" pitchFamily="18" charset="0"/>
                <a:ea typeface="Calibri" panose="020F0502020204030204" pitchFamily="34" charset="0"/>
                <a:cs typeface="Times New Roman" panose="02020603050405020304" pitchFamily="18" charset="0"/>
              </a:rPr>
              <a:t> tweet yang diposting </a:t>
            </a:r>
            <a:r>
              <a:rPr lang="id-ID" sz="1350" dirty="0">
                <a:effectLst/>
                <a:latin typeface="Times New Roman" panose="02020603050405020304" pitchFamily="18" charset="0"/>
                <a:ea typeface="Calibri" panose="020F0502020204030204" pitchFamily="34" charset="0"/>
                <a:cs typeface="Times New Roman" panose="02020603050405020304" pitchFamily="18" charset="0"/>
              </a:rPr>
              <a:t>setiap hari.</a:t>
            </a:r>
            <a:endParaRPr lang="en-ID" sz="135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id-ID" sz="1350" dirty="0">
                <a:effectLst/>
                <a:latin typeface="Times New Roman" panose="02020603050405020304" pitchFamily="18" charset="0"/>
                <a:ea typeface="Calibri" panose="020F0502020204030204" pitchFamily="34" charset="0"/>
                <a:cs typeface="Times New Roman" panose="02020603050405020304" pitchFamily="18" charset="0"/>
              </a:rPr>
              <a:t>Fenomena tersebut memberikan peluang besar untuk memahami pandangan dan emosi masyarakat terhadap berbagai isu sosial, politik, dan budaya. Namun, seiring dengan hal itu juga muncul tantangan, termasuk peningkatan konten berbahaya seperti ujaran kebencian yang dapat meracuni lingkungan </a:t>
            </a:r>
            <a:r>
              <a:rPr lang="en-US" sz="1350" noProof="1">
                <a:effectLst/>
                <a:latin typeface="Times New Roman" panose="02020603050405020304" pitchFamily="18" charset="0"/>
                <a:ea typeface="Calibri" panose="020F0502020204030204" pitchFamily="34" charset="0"/>
                <a:cs typeface="Times New Roman" panose="02020603050405020304" pitchFamily="18" charset="0"/>
              </a:rPr>
              <a:t>online</a:t>
            </a:r>
            <a:r>
              <a:rPr lang="id-ID" sz="1350" dirty="0">
                <a:effectLst/>
                <a:latin typeface="Times New Roman" panose="02020603050405020304" pitchFamily="18" charset="0"/>
                <a:ea typeface="Calibri" panose="020F0502020204030204" pitchFamily="34" charset="0"/>
                <a:cs typeface="Times New Roman" panose="02020603050405020304" pitchFamily="18" charset="0"/>
              </a:rPr>
              <a:t> dan berdampak negatif pada komunitas.</a:t>
            </a:r>
            <a:endParaRPr lang="en-ID" sz="135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id-ID" sz="1350" dirty="0">
                <a:effectLst/>
                <a:latin typeface="Times New Roman" panose="02020603050405020304" pitchFamily="18" charset="0"/>
                <a:ea typeface="Calibri" panose="020F0502020204030204" pitchFamily="34" charset="0"/>
                <a:cs typeface="Times New Roman" panose="02020603050405020304" pitchFamily="18" charset="0"/>
              </a:rPr>
              <a:t>Oleh karena itu, analisis sentimen Twitter menjadi penting untuk mengidentifikasi dan memahami kategori-kategori ujaran kebencian serta intensitas sentimen yang terkandung dalam </a:t>
            </a:r>
            <a:r>
              <a:rPr lang="id-ID" sz="1350" noProof="1">
                <a:effectLst/>
                <a:latin typeface="Times New Roman" panose="02020603050405020304" pitchFamily="18" charset="0"/>
                <a:ea typeface="Calibri" panose="020F0502020204030204" pitchFamily="34" charset="0"/>
                <a:cs typeface="Times New Roman" panose="02020603050405020304" pitchFamily="18" charset="0"/>
              </a:rPr>
              <a:t>tweet. </a:t>
            </a:r>
            <a:r>
              <a:rPr lang="id-ID" sz="1350" dirty="0">
                <a:effectLst/>
                <a:latin typeface="Times New Roman" panose="02020603050405020304" pitchFamily="18" charset="0"/>
                <a:ea typeface="Calibri" panose="020F0502020204030204" pitchFamily="34" charset="0"/>
                <a:cs typeface="Times New Roman" panose="02020603050405020304" pitchFamily="18" charset="0"/>
              </a:rPr>
              <a:t>Dengan memahami pola-pola ini, kita dapat mengembangkan strategi yang lebih efektif dalam mengelola konten berbahaya, melindungi pengguna dari paparan yang berpotensi merugikan, dan mempromosikan lingkungan </a:t>
            </a:r>
            <a:r>
              <a:rPr lang="en-US" sz="1350" noProof="1">
                <a:effectLst/>
                <a:latin typeface="Times New Roman" panose="02020603050405020304" pitchFamily="18" charset="0"/>
                <a:ea typeface="Calibri" panose="020F0502020204030204" pitchFamily="34" charset="0"/>
                <a:cs typeface="Times New Roman" panose="02020603050405020304" pitchFamily="18" charset="0"/>
              </a:rPr>
              <a:t>online</a:t>
            </a:r>
            <a:r>
              <a:rPr lang="id-ID" sz="1350" dirty="0">
                <a:effectLst/>
                <a:latin typeface="Times New Roman" panose="02020603050405020304" pitchFamily="18" charset="0"/>
                <a:ea typeface="Calibri" panose="020F0502020204030204" pitchFamily="34" charset="0"/>
                <a:cs typeface="Times New Roman" panose="02020603050405020304" pitchFamily="18" charset="0"/>
              </a:rPr>
              <a:t> yang lebih aman dan inklusif.</a:t>
            </a:r>
            <a:endParaRPr lang="en-ID" sz="135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id-ID" sz="135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35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FBD342-D181-4A74-3791-83762FA39320}"/>
              </a:ext>
            </a:extLst>
          </p:cNvPr>
          <p:cNvSpPr>
            <a:spLocks noGrp="1"/>
          </p:cNvSpPr>
          <p:nvPr>
            <p:ph type="sldNum" sz="quarter" idx="10"/>
          </p:nvPr>
        </p:nvSpPr>
        <p:spPr/>
        <p:txBody>
          <a:bodyPr/>
          <a:lstStyle/>
          <a:p>
            <a:fld id="{48F63A3B-78C7-47BE-AE5E-E10140E04643}" type="slidenum">
              <a:rPr lang="en-US" smtClean="0"/>
              <a:pPr/>
              <a:t>20</a:t>
            </a:fld>
            <a:endParaRPr lang="en-US" dirty="0"/>
          </a:p>
        </p:txBody>
      </p:sp>
      <p:sp>
        <p:nvSpPr>
          <p:cNvPr id="6" name="Title 1">
            <a:extLst>
              <a:ext uri="{FF2B5EF4-FFF2-40B4-BE49-F238E27FC236}">
                <a16:creationId xmlns:a16="http://schemas.microsoft.com/office/drawing/2014/main" id="{9CCE9289-5288-DB09-F806-4A36633266FD}"/>
              </a:ext>
            </a:extLst>
          </p:cNvPr>
          <p:cNvSpPr>
            <a:spLocks noGrp="1"/>
          </p:cNvSpPr>
          <p:nvPr>
            <p:ph type="title"/>
          </p:nvPr>
        </p:nvSpPr>
        <p:spPr>
          <a:xfrm>
            <a:off x="641685" y="347502"/>
            <a:ext cx="9244300" cy="994164"/>
          </a:xfrm>
        </p:spPr>
        <p:txBody>
          <a:bodyPr/>
          <a:lstStyle/>
          <a:p>
            <a:pPr algn="ctr"/>
            <a:r>
              <a:rPr lang="en-US" sz="2000" noProof="1"/>
              <a:t>ANALISIS DATA: Distribusi sentiment berdasarkan kategori</a:t>
            </a:r>
          </a:p>
        </p:txBody>
      </p:sp>
      <p:pic>
        <p:nvPicPr>
          <p:cNvPr id="4" name="Picture 3">
            <a:extLst>
              <a:ext uri="{FF2B5EF4-FFF2-40B4-BE49-F238E27FC236}">
                <a16:creationId xmlns:a16="http://schemas.microsoft.com/office/drawing/2014/main" id="{E1A95243-5146-3B01-DB1F-817BD8B62189}"/>
              </a:ext>
            </a:extLst>
          </p:cNvPr>
          <p:cNvPicPr>
            <a:picLocks noChangeAspect="1"/>
          </p:cNvPicPr>
          <p:nvPr/>
        </p:nvPicPr>
        <p:blipFill>
          <a:blip r:embed="rId2"/>
          <a:stretch>
            <a:fillRect/>
          </a:stretch>
        </p:blipFill>
        <p:spPr>
          <a:xfrm>
            <a:off x="470535" y="1805688"/>
            <a:ext cx="6929688" cy="4089652"/>
          </a:xfrm>
          <a:prstGeom prst="rect">
            <a:avLst/>
          </a:prstGeom>
        </p:spPr>
      </p:pic>
    </p:spTree>
    <p:extLst>
      <p:ext uri="{BB962C8B-B14F-4D97-AF65-F5344CB8AC3E}">
        <p14:creationId xmlns:p14="http://schemas.microsoft.com/office/powerpoint/2010/main" val="2715261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21</a:t>
            </a:fld>
            <a:endParaRPr lang="en-US" dirty="0"/>
          </a:p>
        </p:txBody>
      </p:sp>
      <p:sp>
        <p:nvSpPr>
          <p:cNvPr id="12" name="Title 1">
            <a:extLst>
              <a:ext uri="{FF2B5EF4-FFF2-40B4-BE49-F238E27FC236}">
                <a16:creationId xmlns:a16="http://schemas.microsoft.com/office/drawing/2014/main" id="{3C452994-68D7-EE82-0056-77E52AB8CB41}"/>
              </a:ext>
            </a:extLst>
          </p:cNvPr>
          <p:cNvSpPr>
            <a:spLocks noGrp="1"/>
          </p:cNvSpPr>
          <p:nvPr>
            <p:ph type="title"/>
          </p:nvPr>
        </p:nvSpPr>
        <p:spPr>
          <a:xfrm>
            <a:off x="765973" y="540542"/>
            <a:ext cx="10190785" cy="820898"/>
          </a:xfrm>
        </p:spPr>
        <p:txBody>
          <a:bodyPr/>
          <a:lstStyle/>
          <a:p>
            <a:pPr algn="ctr"/>
            <a:r>
              <a:rPr lang="en-US" sz="2400" noProof="1"/>
              <a:t>Analisis data : Visualisasi Intensitas Hate Speech Berdasarkan Kategori</a:t>
            </a:r>
          </a:p>
        </p:txBody>
      </p:sp>
      <p:grpSp>
        <p:nvGrpSpPr>
          <p:cNvPr id="19" name="Group 18">
            <a:extLst>
              <a:ext uri="{FF2B5EF4-FFF2-40B4-BE49-F238E27FC236}">
                <a16:creationId xmlns:a16="http://schemas.microsoft.com/office/drawing/2014/main" id="{EFA69AEA-A7AE-F701-A7E8-42A1D3E40098}"/>
              </a:ext>
            </a:extLst>
          </p:cNvPr>
          <p:cNvGrpSpPr/>
          <p:nvPr/>
        </p:nvGrpSpPr>
        <p:grpSpPr>
          <a:xfrm>
            <a:off x="332297" y="1721090"/>
            <a:ext cx="3643467" cy="2262625"/>
            <a:chOff x="765973" y="1740415"/>
            <a:chExt cx="4086225" cy="2652392"/>
          </a:xfrm>
        </p:grpSpPr>
        <p:pic>
          <p:nvPicPr>
            <p:cNvPr id="14" name="Picture 13">
              <a:extLst>
                <a:ext uri="{FF2B5EF4-FFF2-40B4-BE49-F238E27FC236}">
                  <a16:creationId xmlns:a16="http://schemas.microsoft.com/office/drawing/2014/main" id="{AF6D28C9-7BD8-60BA-9C15-F9C286E64FBC}"/>
                </a:ext>
              </a:extLst>
            </p:cNvPr>
            <p:cNvPicPr>
              <a:picLocks noChangeAspect="1"/>
            </p:cNvPicPr>
            <p:nvPr/>
          </p:nvPicPr>
          <p:blipFill>
            <a:blip r:embed="rId3"/>
            <a:stretch>
              <a:fillRect/>
            </a:stretch>
          </p:blipFill>
          <p:spPr>
            <a:xfrm>
              <a:off x="765973" y="2062480"/>
              <a:ext cx="4086225" cy="2330327"/>
            </a:xfrm>
            <a:prstGeom prst="rect">
              <a:avLst/>
            </a:prstGeom>
          </p:spPr>
        </p:pic>
        <p:sp>
          <p:nvSpPr>
            <p:cNvPr id="15" name="Content Placeholder 2">
              <a:extLst>
                <a:ext uri="{FF2B5EF4-FFF2-40B4-BE49-F238E27FC236}">
                  <a16:creationId xmlns:a16="http://schemas.microsoft.com/office/drawing/2014/main" id="{7F065F41-8C10-B288-A42B-1A337D8AB388}"/>
                </a:ext>
              </a:extLst>
            </p:cNvPr>
            <p:cNvSpPr txBox="1">
              <a:spLocks/>
            </p:cNvSpPr>
            <p:nvPr/>
          </p:nvSpPr>
          <p:spPr>
            <a:xfrm>
              <a:off x="2571898" y="1740415"/>
              <a:ext cx="474374" cy="266149"/>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HS</a:t>
              </a:r>
            </a:p>
          </p:txBody>
        </p:sp>
      </p:grpSp>
      <p:grpSp>
        <p:nvGrpSpPr>
          <p:cNvPr id="28" name="Group 27">
            <a:extLst>
              <a:ext uri="{FF2B5EF4-FFF2-40B4-BE49-F238E27FC236}">
                <a16:creationId xmlns:a16="http://schemas.microsoft.com/office/drawing/2014/main" id="{1863845C-431E-025B-7BDF-2C3AF6A237BF}"/>
              </a:ext>
            </a:extLst>
          </p:cNvPr>
          <p:cNvGrpSpPr/>
          <p:nvPr/>
        </p:nvGrpSpPr>
        <p:grpSpPr>
          <a:xfrm>
            <a:off x="4228788" y="1701766"/>
            <a:ext cx="3727410" cy="2262624"/>
            <a:chOff x="4583470" y="1740415"/>
            <a:chExt cx="3727410" cy="2262624"/>
          </a:xfrm>
        </p:grpSpPr>
        <p:sp>
          <p:nvSpPr>
            <p:cNvPr id="17" name="Content Placeholder 2">
              <a:extLst>
                <a:ext uri="{FF2B5EF4-FFF2-40B4-BE49-F238E27FC236}">
                  <a16:creationId xmlns:a16="http://schemas.microsoft.com/office/drawing/2014/main" id="{B1DFDA3A-06BF-74E8-A38B-8FB2E04BDC3D}"/>
                </a:ext>
              </a:extLst>
            </p:cNvPr>
            <p:cNvSpPr txBox="1">
              <a:spLocks/>
            </p:cNvSpPr>
            <p:nvPr/>
          </p:nvSpPr>
          <p:spPr>
            <a:xfrm>
              <a:off x="5977407" y="1740415"/>
              <a:ext cx="816488" cy="274737"/>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Abusive</a:t>
              </a:r>
            </a:p>
          </p:txBody>
        </p:sp>
        <p:pic>
          <p:nvPicPr>
            <p:cNvPr id="24" name="Picture 23">
              <a:extLst>
                <a:ext uri="{FF2B5EF4-FFF2-40B4-BE49-F238E27FC236}">
                  <a16:creationId xmlns:a16="http://schemas.microsoft.com/office/drawing/2014/main" id="{D5687005-E3C9-B9D1-017D-2B28C9957379}"/>
                </a:ext>
              </a:extLst>
            </p:cNvPr>
            <p:cNvPicPr>
              <a:picLocks noChangeAspect="1"/>
            </p:cNvPicPr>
            <p:nvPr/>
          </p:nvPicPr>
          <p:blipFill>
            <a:blip r:embed="rId4"/>
            <a:stretch>
              <a:fillRect/>
            </a:stretch>
          </p:blipFill>
          <p:spPr>
            <a:xfrm>
              <a:off x="4583470" y="2015152"/>
              <a:ext cx="3727410" cy="1987887"/>
            </a:xfrm>
            <a:prstGeom prst="rect">
              <a:avLst/>
            </a:prstGeom>
          </p:spPr>
        </p:pic>
      </p:grpSp>
      <p:sp>
        <p:nvSpPr>
          <p:cNvPr id="26" name="Content Placeholder 2">
            <a:extLst>
              <a:ext uri="{FF2B5EF4-FFF2-40B4-BE49-F238E27FC236}">
                <a16:creationId xmlns:a16="http://schemas.microsoft.com/office/drawing/2014/main" id="{EF8505D9-7257-E5BB-3201-50B2EDD960CD}"/>
              </a:ext>
            </a:extLst>
          </p:cNvPr>
          <p:cNvSpPr txBox="1">
            <a:spLocks/>
          </p:cNvSpPr>
          <p:nvPr/>
        </p:nvSpPr>
        <p:spPr>
          <a:xfrm>
            <a:off x="9397761" y="1710699"/>
            <a:ext cx="1350331" cy="247819"/>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HS_Individual</a:t>
            </a:r>
          </a:p>
        </p:txBody>
      </p:sp>
      <p:pic>
        <p:nvPicPr>
          <p:cNvPr id="30" name="Picture 29">
            <a:extLst>
              <a:ext uri="{FF2B5EF4-FFF2-40B4-BE49-F238E27FC236}">
                <a16:creationId xmlns:a16="http://schemas.microsoft.com/office/drawing/2014/main" id="{344C8037-AB7C-D6BD-543D-E245A1EAE9FE}"/>
              </a:ext>
            </a:extLst>
          </p:cNvPr>
          <p:cNvPicPr>
            <a:picLocks noChangeAspect="1"/>
          </p:cNvPicPr>
          <p:nvPr/>
        </p:nvPicPr>
        <p:blipFill>
          <a:blip r:embed="rId5"/>
          <a:stretch>
            <a:fillRect/>
          </a:stretch>
        </p:blipFill>
        <p:spPr>
          <a:xfrm>
            <a:off x="8174874" y="1995827"/>
            <a:ext cx="3727410" cy="1968563"/>
          </a:xfrm>
          <a:prstGeom prst="rect">
            <a:avLst/>
          </a:prstGeom>
        </p:spPr>
      </p:pic>
      <p:sp>
        <p:nvSpPr>
          <p:cNvPr id="32" name="Content Placeholder 2">
            <a:extLst>
              <a:ext uri="{FF2B5EF4-FFF2-40B4-BE49-F238E27FC236}">
                <a16:creationId xmlns:a16="http://schemas.microsoft.com/office/drawing/2014/main" id="{FB25AF9A-7001-981F-A91E-6AA44CD14C11}"/>
              </a:ext>
            </a:extLst>
          </p:cNvPr>
          <p:cNvSpPr txBox="1">
            <a:spLocks/>
          </p:cNvSpPr>
          <p:nvPr/>
        </p:nvSpPr>
        <p:spPr>
          <a:xfrm>
            <a:off x="1574729" y="4226055"/>
            <a:ext cx="1158602" cy="399224"/>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HS_Group</a:t>
            </a:r>
          </a:p>
        </p:txBody>
      </p:sp>
      <p:pic>
        <p:nvPicPr>
          <p:cNvPr id="34" name="Picture 33">
            <a:extLst>
              <a:ext uri="{FF2B5EF4-FFF2-40B4-BE49-F238E27FC236}">
                <a16:creationId xmlns:a16="http://schemas.microsoft.com/office/drawing/2014/main" id="{8D7C9832-50B3-D3AF-E0AA-6F73BD458660}"/>
              </a:ext>
            </a:extLst>
          </p:cNvPr>
          <p:cNvPicPr>
            <a:picLocks noChangeAspect="1"/>
          </p:cNvPicPr>
          <p:nvPr/>
        </p:nvPicPr>
        <p:blipFill>
          <a:blip r:embed="rId6"/>
          <a:stretch>
            <a:fillRect/>
          </a:stretch>
        </p:blipFill>
        <p:spPr>
          <a:xfrm>
            <a:off x="332297" y="4462069"/>
            <a:ext cx="3643467" cy="2025197"/>
          </a:xfrm>
          <a:prstGeom prst="rect">
            <a:avLst/>
          </a:prstGeom>
        </p:spPr>
      </p:pic>
      <p:grpSp>
        <p:nvGrpSpPr>
          <p:cNvPr id="39" name="Group 38">
            <a:extLst>
              <a:ext uri="{FF2B5EF4-FFF2-40B4-BE49-F238E27FC236}">
                <a16:creationId xmlns:a16="http://schemas.microsoft.com/office/drawing/2014/main" id="{403863DC-B8F4-E3A1-2A84-52C9BF7D47EA}"/>
              </a:ext>
            </a:extLst>
          </p:cNvPr>
          <p:cNvGrpSpPr/>
          <p:nvPr/>
        </p:nvGrpSpPr>
        <p:grpSpPr>
          <a:xfrm>
            <a:off x="4250079" y="4196026"/>
            <a:ext cx="3684828" cy="2291240"/>
            <a:chOff x="4250079" y="4196026"/>
            <a:chExt cx="3684828" cy="2291240"/>
          </a:xfrm>
        </p:grpSpPr>
        <p:sp>
          <p:nvSpPr>
            <p:cNvPr id="25" name="Content Placeholder 2">
              <a:extLst>
                <a:ext uri="{FF2B5EF4-FFF2-40B4-BE49-F238E27FC236}">
                  <a16:creationId xmlns:a16="http://schemas.microsoft.com/office/drawing/2014/main" id="{1E16700E-2CCB-3418-54DA-5DB5407A0080}"/>
                </a:ext>
              </a:extLst>
            </p:cNvPr>
            <p:cNvSpPr txBox="1">
              <a:spLocks/>
            </p:cNvSpPr>
            <p:nvPr/>
          </p:nvSpPr>
          <p:spPr>
            <a:xfrm>
              <a:off x="5451668" y="4196026"/>
              <a:ext cx="1158602" cy="399224"/>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HS_Religion</a:t>
              </a:r>
            </a:p>
          </p:txBody>
        </p:sp>
        <p:pic>
          <p:nvPicPr>
            <p:cNvPr id="36" name="Picture 35">
              <a:extLst>
                <a:ext uri="{FF2B5EF4-FFF2-40B4-BE49-F238E27FC236}">
                  <a16:creationId xmlns:a16="http://schemas.microsoft.com/office/drawing/2014/main" id="{8D4C5F97-759C-F8E0-B0F1-665A36C62D51}"/>
                </a:ext>
              </a:extLst>
            </p:cNvPr>
            <p:cNvPicPr>
              <a:picLocks noChangeAspect="1"/>
            </p:cNvPicPr>
            <p:nvPr/>
          </p:nvPicPr>
          <p:blipFill>
            <a:blip r:embed="rId7"/>
            <a:stretch>
              <a:fillRect/>
            </a:stretch>
          </p:blipFill>
          <p:spPr>
            <a:xfrm>
              <a:off x="4250079" y="4469245"/>
              <a:ext cx="3684828" cy="2018021"/>
            </a:xfrm>
            <a:prstGeom prst="rect">
              <a:avLst/>
            </a:prstGeom>
          </p:spPr>
        </p:pic>
      </p:grpSp>
      <p:grpSp>
        <p:nvGrpSpPr>
          <p:cNvPr id="40" name="Group 39">
            <a:extLst>
              <a:ext uri="{FF2B5EF4-FFF2-40B4-BE49-F238E27FC236}">
                <a16:creationId xmlns:a16="http://schemas.microsoft.com/office/drawing/2014/main" id="{70CA8420-42DD-DEEB-3979-7FD9EA73A7F3}"/>
              </a:ext>
            </a:extLst>
          </p:cNvPr>
          <p:cNvGrpSpPr/>
          <p:nvPr/>
        </p:nvGrpSpPr>
        <p:grpSpPr>
          <a:xfrm>
            <a:off x="8174874" y="4226055"/>
            <a:ext cx="3761757" cy="2231076"/>
            <a:chOff x="8174874" y="4226055"/>
            <a:chExt cx="3761757" cy="2231076"/>
          </a:xfrm>
        </p:grpSpPr>
        <p:sp>
          <p:nvSpPr>
            <p:cNvPr id="27" name="Content Placeholder 2">
              <a:extLst>
                <a:ext uri="{FF2B5EF4-FFF2-40B4-BE49-F238E27FC236}">
                  <a16:creationId xmlns:a16="http://schemas.microsoft.com/office/drawing/2014/main" id="{CADC3720-C9CE-4A67-6906-2754D78BE5D7}"/>
                </a:ext>
              </a:extLst>
            </p:cNvPr>
            <p:cNvSpPr txBox="1">
              <a:spLocks/>
            </p:cNvSpPr>
            <p:nvPr/>
          </p:nvSpPr>
          <p:spPr>
            <a:xfrm>
              <a:off x="9620274" y="4226055"/>
              <a:ext cx="794030" cy="399224"/>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HS_Race</a:t>
              </a:r>
            </a:p>
          </p:txBody>
        </p:sp>
        <p:pic>
          <p:nvPicPr>
            <p:cNvPr id="38" name="Picture 37">
              <a:extLst>
                <a:ext uri="{FF2B5EF4-FFF2-40B4-BE49-F238E27FC236}">
                  <a16:creationId xmlns:a16="http://schemas.microsoft.com/office/drawing/2014/main" id="{034A329D-B289-F9B9-651B-BC403196C2ED}"/>
                </a:ext>
              </a:extLst>
            </p:cNvPr>
            <p:cNvPicPr>
              <a:picLocks noChangeAspect="1"/>
            </p:cNvPicPr>
            <p:nvPr/>
          </p:nvPicPr>
          <p:blipFill>
            <a:blip r:embed="rId8"/>
            <a:stretch>
              <a:fillRect/>
            </a:stretch>
          </p:blipFill>
          <p:spPr>
            <a:xfrm>
              <a:off x="8174874" y="4469244"/>
              <a:ext cx="3761757" cy="1987887"/>
            </a:xfrm>
            <a:prstGeom prst="rect">
              <a:avLst/>
            </a:prstGeom>
          </p:spPr>
        </p:pic>
      </p:grpSp>
    </p:spTree>
    <p:extLst>
      <p:ext uri="{BB962C8B-B14F-4D97-AF65-F5344CB8AC3E}">
        <p14:creationId xmlns:p14="http://schemas.microsoft.com/office/powerpoint/2010/main" val="1686213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22</a:t>
            </a:fld>
            <a:endParaRPr lang="en-US" dirty="0"/>
          </a:p>
        </p:txBody>
      </p:sp>
      <p:sp>
        <p:nvSpPr>
          <p:cNvPr id="12" name="Title 1">
            <a:extLst>
              <a:ext uri="{FF2B5EF4-FFF2-40B4-BE49-F238E27FC236}">
                <a16:creationId xmlns:a16="http://schemas.microsoft.com/office/drawing/2014/main" id="{3C452994-68D7-EE82-0056-77E52AB8CB41}"/>
              </a:ext>
            </a:extLst>
          </p:cNvPr>
          <p:cNvSpPr>
            <a:spLocks noGrp="1"/>
          </p:cNvSpPr>
          <p:nvPr>
            <p:ph type="title"/>
          </p:nvPr>
        </p:nvSpPr>
        <p:spPr>
          <a:xfrm>
            <a:off x="765973" y="540542"/>
            <a:ext cx="10190785" cy="820898"/>
          </a:xfrm>
        </p:spPr>
        <p:txBody>
          <a:bodyPr/>
          <a:lstStyle/>
          <a:p>
            <a:pPr algn="ctr"/>
            <a:r>
              <a:rPr lang="en-US" sz="2400" noProof="1"/>
              <a:t>Analisis data : Visualisasi Intensitas Hate Speech Berdasarkan Kategori</a:t>
            </a:r>
          </a:p>
        </p:txBody>
      </p:sp>
      <p:sp>
        <p:nvSpPr>
          <p:cNvPr id="15" name="Content Placeholder 2">
            <a:extLst>
              <a:ext uri="{FF2B5EF4-FFF2-40B4-BE49-F238E27FC236}">
                <a16:creationId xmlns:a16="http://schemas.microsoft.com/office/drawing/2014/main" id="{7F065F41-8C10-B288-A42B-1A337D8AB388}"/>
              </a:ext>
            </a:extLst>
          </p:cNvPr>
          <p:cNvSpPr txBox="1">
            <a:spLocks/>
          </p:cNvSpPr>
          <p:nvPr/>
        </p:nvSpPr>
        <p:spPr>
          <a:xfrm>
            <a:off x="1478570" y="1617842"/>
            <a:ext cx="1265759" cy="274737"/>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HS_Physical</a:t>
            </a:r>
          </a:p>
        </p:txBody>
      </p:sp>
      <p:sp>
        <p:nvSpPr>
          <p:cNvPr id="17" name="Content Placeholder 2">
            <a:extLst>
              <a:ext uri="{FF2B5EF4-FFF2-40B4-BE49-F238E27FC236}">
                <a16:creationId xmlns:a16="http://schemas.microsoft.com/office/drawing/2014/main" id="{B1DFDA3A-06BF-74E8-A38B-8FB2E04BDC3D}"/>
              </a:ext>
            </a:extLst>
          </p:cNvPr>
          <p:cNvSpPr txBox="1">
            <a:spLocks/>
          </p:cNvSpPr>
          <p:nvPr/>
        </p:nvSpPr>
        <p:spPr>
          <a:xfrm>
            <a:off x="5622724" y="1651825"/>
            <a:ext cx="1123515" cy="197990"/>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HS_Gender</a:t>
            </a:r>
          </a:p>
        </p:txBody>
      </p:sp>
      <p:sp>
        <p:nvSpPr>
          <p:cNvPr id="26" name="Content Placeholder 2">
            <a:extLst>
              <a:ext uri="{FF2B5EF4-FFF2-40B4-BE49-F238E27FC236}">
                <a16:creationId xmlns:a16="http://schemas.microsoft.com/office/drawing/2014/main" id="{EF8505D9-7257-E5BB-3201-50B2EDD960CD}"/>
              </a:ext>
            </a:extLst>
          </p:cNvPr>
          <p:cNvSpPr txBox="1">
            <a:spLocks/>
          </p:cNvSpPr>
          <p:nvPr/>
        </p:nvSpPr>
        <p:spPr>
          <a:xfrm>
            <a:off x="9397761" y="1656568"/>
            <a:ext cx="1350331" cy="247819"/>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noProof="1"/>
              <a:t>HS_Other</a:t>
            </a:r>
          </a:p>
        </p:txBody>
      </p:sp>
      <p:pic>
        <p:nvPicPr>
          <p:cNvPr id="4" name="Picture 3">
            <a:extLst>
              <a:ext uri="{FF2B5EF4-FFF2-40B4-BE49-F238E27FC236}">
                <a16:creationId xmlns:a16="http://schemas.microsoft.com/office/drawing/2014/main" id="{AFDEC70F-C443-0675-5C0C-B7B1527D990C}"/>
              </a:ext>
            </a:extLst>
          </p:cNvPr>
          <p:cNvPicPr>
            <a:picLocks noChangeAspect="1"/>
          </p:cNvPicPr>
          <p:nvPr/>
        </p:nvPicPr>
        <p:blipFill>
          <a:blip r:embed="rId3"/>
          <a:stretch>
            <a:fillRect/>
          </a:stretch>
        </p:blipFill>
        <p:spPr>
          <a:xfrm>
            <a:off x="289716" y="1892579"/>
            <a:ext cx="3643468" cy="2038350"/>
          </a:xfrm>
          <a:prstGeom prst="rect">
            <a:avLst/>
          </a:prstGeom>
        </p:spPr>
      </p:pic>
      <p:pic>
        <p:nvPicPr>
          <p:cNvPr id="6" name="Picture 5">
            <a:extLst>
              <a:ext uri="{FF2B5EF4-FFF2-40B4-BE49-F238E27FC236}">
                <a16:creationId xmlns:a16="http://schemas.microsoft.com/office/drawing/2014/main" id="{5D91DCA3-2EB3-80BA-881D-54EC021F5806}"/>
              </a:ext>
            </a:extLst>
          </p:cNvPr>
          <p:cNvPicPr>
            <a:picLocks noChangeAspect="1"/>
          </p:cNvPicPr>
          <p:nvPr/>
        </p:nvPicPr>
        <p:blipFill>
          <a:blip r:embed="rId4"/>
          <a:stretch>
            <a:fillRect/>
          </a:stretch>
        </p:blipFill>
        <p:spPr>
          <a:xfrm>
            <a:off x="4211156" y="1892579"/>
            <a:ext cx="3639625" cy="2038350"/>
          </a:xfrm>
          <a:prstGeom prst="rect">
            <a:avLst/>
          </a:prstGeom>
        </p:spPr>
      </p:pic>
      <p:pic>
        <p:nvPicPr>
          <p:cNvPr id="8" name="Picture 7">
            <a:extLst>
              <a:ext uri="{FF2B5EF4-FFF2-40B4-BE49-F238E27FC236}">
                <a16:creationId xmlns:a16="http://schemas.microsoft.com/office/drawing/2014/main" id="{77E02E9D-5A26-0BB4-7EAB-084A5ADF8A20}"/>
              </a:ext>
            </a:extLst>
          </p:cNvPr>
          <p:cNvPicPr>
            <a:picLocks noChangeAspect="1"/>
          </p:cNvPicPr>
          <p:nvPr/>
        </p:nvPicPr>
        <p:blipFill>
          <a:blip r:embed="rId5"/>
          <a:stretch>
            <a:fillRect/>
          </a:stretch>
        </p:blipFill>
        <p:spPr>
          <a:xfrm>
            <a:off x="8128753" y="1892578"/>
            <a:ext cx="3514607" cy="2038349"/>
          </a:xfrm>
          <a:prstGeom prst="rect">
            <a:avLst/>
          </a:prstGeom>
        </p:spPr>
      </p:pic>
    </p:spTree>
    <p:extLst>
      <p:ext uri="{BB962C8B-B14F-4D97-AF65-F5344CB8AC3E}">
        <p14:creationId xmlns:p14="http://schemas.microsoft.com/office/powerpoint/2010/main" val="27668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928688"/>
            <a:ext cx="10511627" cy="1012785"/>
          </a:xfrm>
        </p:spPr>
        <p:txBody>
          <a:bodyPr/>
          <a:lstStyle/>
          <a:p>
            <a:r>
              <a:rPr lang="en-US" dirty="0"/>
              <a:t>KESIMPULAN</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23</a:t>
            </a:fld>
            <a:endParaRPr lang="en-US" dirty="0"/>
          </a:p>
        </p:txBody>
      </p:sp>
      <p:sp>
        <p:nvSpPr>
          <p:cNvPr id="9" name="Content Placeholder 3">
            <a:extLst>
              <a:ext uri="{FF2B5EF4-FFF2-40B4-BE49-F238E27FC236}">
                <a16:creationId xmlns:a16="http://schemas.microsoft.com/office/drawing/2014/main" id="{75836328-00EC-389E-FDEE-7339009CA1B5}"/>
              </a:ext>
            </a:extLst>
          </p:cNvPr>
          <p:cNvSpPr txBox="1">
            <a:spLocks/>
          </p:cNvSpPr>
          <p:nvPr/>
        </p:nvSpPr>
        <p:spPr>
          <a:xfrm>
            <a:off x="1550564" y="2303028"/>
            <a:ext cx="9406194" cy="3961593"/>
          </a:xfrm>
          <a:prstGeom prst="rect">
            <a:avLst/>
          </a:prstGeom>
        </p:spPr>
        <p:txBody>
          <a:bodyPr>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1"/>
          </a:p>
        </p:txBody>
      </p:sp>
      <p:sp>
        <p:nvSpPr>
          <p:cNvPr id="4" name="Content Placeholder 2">
            <a:extLst>
              <a:ext uri="{FF2B5EF4-FFF2-40B4-BE49-F238E27FC236}">
                <a16:creationId xmlns:a16="http://schemas.microsoft.com/office/drawing/2014/main" id="{B03A291D-B2CC-05C7-987B-60EFD5914A26}"/>
              </a:ext>
            </a:extLst>
          </p:cNvPr>
          <p:cNvSpPr txBox="1">
            <a:spLocks/>
          </p:cNvSpPr>
          <p:nvPr/>
        </p:nvSpPr>
        <p:spPr>
          <a:xfrm>
            <a:off x="1866001" y="2303028"/>
            <a:ext cx="8100959" cy="2750545"/>
          </a:xfrm>
          <a:prstGeom prst="rect">
            <a:avLst/>
          </a:prstGeom>
        </p:spPr>
        <p:txBody>
          <a:bodyPr>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noProof="1"/>
              <a:t>Hasil analisis menunjukkan bahwa dalam Univariate Analysis, rata-rata total kata per tweet berkisar antara 10 hingga 20 kata, dengan rentang panjang tweet dari 1 hingga 52 kata. Sekitar 0.9 % dari data tweet menunjukkan adanya outlier yang tidak signifikan. </a:t>
            </a:r>
          </a:p>
          <a:p>
            <a:pPr marL="0" indent="0" algn="just">
              <a:buNone/>
            </a:pPr>
            <a:r>
              <a:rPr lang="en-US" sz="1200" noProof="1"/>
              <a:t>Sementara data tweet yang dianalisis terdapat (57,7%) yang tidak termasuk dalam kategori hate speech, namun sebesar 42,4% merupakan tweet yang termasuk dalam kategori hate speech. </a:t>
            </a:r>
          </a:p>
          <a:p>
            <a:pPr marL="0" indent="0" algn="just">
              <a:buNone/>
            </a:pPr>
            <a:r>
              <a:rPr lang="en-US" sz="1200" noProof="1"/>
              <a:t>Sebanyak 38,4% tweet termasuk dalam kategori abusive, sedangkan 61,% tweet lainnya tidak termasuk dalam kategori abusive.</a:t>
            </a:r>
          </a:p>
          <a:p>
            <a:pPr marL="0" indent="0" algn="just">
              <a:buNone/>
            </a:pPr>
            <a:r>
              <a:rPr lang="en-US" sz="1200" noProof="1"/>
              <a:t>Hate speech yang menargetkan individu memiliki proporsi yang lebih tinggi, yakni 64,2%, sementara hate speech yang menargetkan kelompok memiliki proporsi sebesar 35,8%. </a:t>
            </a:r>
          </a:p>
          <a:p>
            <a:pPr marL="0" indent="0" algn="just">
              <a:buNone/>
            </a:pPr>
            <a:r>
              <a:rPr lang="en-US" sz="1200" noProof="1"/>
              <a:t>Intensitas hate speech bervariasi, dimana hate speech dengan intensitas rendah memiliki proporsi terbesar, yaitu 60,7%, diikuti oleh intensitas sedang sebesar 30,8%, dan intensitas tinggi sebesar 8,6%. </a:t>
            </a:r>
          </a:p>
          <a:p>
            <a:pPr marL="0" indent="0" algn="just">
              <a:buNone/>
            </a:pPr>
            <a:r>
              <a:rPr lang="en-US" sz="1200" noProof="1"/>
              <a:t>Kategori individual merupakan yang paling banyak ditemui dalam hate speech (31,6%), diikuti oleh kelompok (17,7%), agama (7,1%), ras (5%), fisik/kecacatan (2,9%), dan gender (2,7%). </a:t>
            </a:r>
          </a:p>
        </p:txBody>
      </p:sp>
    </p:spTree>
    <p:extLst>
      <p:ext uri="{BB962C8B-B14F-4D97-AF65-F5344CB8AC3E}">
        <p14:creationId xmlns:p14="http://schemas.microsoft.com/office/powerpoint/2010/main" val="3271065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1057274"/>
            <a:ext cx="10511627" cy="1012785"/>
          </a:xfrm>
        </p:spPr>
        <p:txBody>
          <a:bodyPr/>
          <a:lstStyle/>
          <a:p>
            <a:r>
              <a:rPr lang="en-US" dirty="0"/>
              <a:t>KESIMPULAN</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24</a:t>
            </a:fld>
            <a:endParaRPr lang="en-US" dirty="0"/>
          </a:p>
        </p:txBody>
      </p:sp>
      <p:sp>
        <p:nvSpPr>
          <p:cNvPr id="9" name="Content Placeholder 3">
            <a:extLst>
              <a:ext uri="{FF2B5EF4-FFF2-40B4-BE49-F238E27FC236}">
                <a16:creationId xmlns:a16="http://schemas.microsoft.com/office/drawing/2014/main" id="{75836328-00EC-389E-FDEE-7339009CA1B5}"/>
              </a:ext>
            </a:extLst>
          </p:cNvPr>
          <p:cNvSpPr txBox="1">
            <a:spLocks/>
          </p:cNvSpPr>
          <p:nvPr/>
        </p:nvSpPr>
        <p:spPr>
          <a:xfrm>
            <a:off x="1550564" y="2303028"/>
            <a:ext cx="9406194" cy="3961593"/>
          </a:xfrm>
          <a:prstGeom prst="rect">
            <a:avLst/>
          </a:prstGeom>
        </p:spPr>
        <p:txBody>
          <a:bodyPr>
            <a:norm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1"/>
          </a:p>
        </p:txBody>
      </p:sp>
      <p:sp>
        <p:nvSpPr>
          <p:cNvPr id="4" name="Content Placeholder 2">
            <a:extLst>
              <a:ext uri="{FF2B5EF4-FFF2-40B4-BE49-F238E27FC236}">
                <a16:creationId xmlns:a16="http://schemas.microsoft.com/office/drawing/2014/main" id="{B03A291D-B2CC-05C7-987B-60EFD5914A26}"/>
              </a:ext>
            </a:extLst>
          </p:cNvPr>
          <p:cNvSpPr txBox="1">
            <a:spLocks/>
          </p:cNvSpPr>
          <p:nvPr/>
        </p:nvSpPr>
        <p:spPr>
          <a:xfrm>
            <a:off x="1866001" y="2303028"/>
            <a:ext cx="8100959" cy="2750545"/>
          </a:xfrm>
          <a:prstGeom prst="rect">
            <a:avLst/>
          </a:prstGeom>
        </p:spPr>
        <p:txBody>
          <a:bodyPr>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200" noProof="1"/>
              <a:t>Data tweet yang telah dianalisis menunjukkan bahwa persentase tweet yang termasuk dalam kategori hate speech masih cukup tinggi meskipun ada lebih banyak tweet yang tidak tergolong ke dalam kategori hate speech tersebut. </a:t>
            </a:r>
          </a:p>
          <a:p>
            <a:pPr marL="0" indent="0" algn="just">
              <a:buNone/>
            </a:pPr>
            <a:r>
              <a:rPr lang="en-US" sz="1200" noProof="1"/>
              <a:t>Perbandingan persentase hate speech yang disampaikan kepada individu jauh lebih tinggi daripada yang ditujukan kepada kelompok.</a:t>
            </a:r>
          </a:p>
          <a:p>
            <a:pPr marL="0" indent="0" algn="just">
              <a:buNone/>
            </a:pPr>
            <a:r>
              <a:rPr lang="en-US" sz="1200" noProof="1"/>
              <a:t>Analisis menunjukkan bahwa persentase hate speech pada tingkat kelemahan lebih tinggi dibanding tingkat lainnya, sehingga keparahan sentimennya tidak terlalu besar.</a:t>
            </a:r>
          </a:p>
          <a:p>
            <a:pPr marL="0" indent="0" algn="just">
              <a:buNone/>
            </a:pPr>
            <a:r>
              <a:rPr lang="en-US" sz="1200" noProof="1"/>
              <a:t>Terdapat korelasi yang signifikan antara hate speech yang ditujukan kepada kelompok (HS_Group) dengan hate speech yang berkaitan dengan agama (HS_Religion) dan ras (HS_Race). </a:t>
            </a:r>
          </a:p>
          <a:p>
            <a:pPr marL="0" indent="0" algn="just">
              <a:buNone/>
            </a:pPr>
            <a:r>
              <a:rPr lang="en-US" sz="1200" noProof="1"/>
              <a:t>Beberapa kata yang sering muncul dalam tweet yang tergolong dalam kategori hate speech antara lain Indonesia, Komunis, Jokowi, Cina, Agama, dan Islam.</a:t>
            </a:r>
          </a:p>
        </p:txBody>
      </p:sp>
    </p:spTree>
    <p:extLst>
      <p:ext uri="{BB962C8B-B14F-4D97-AF65-F5344CB8AC3E}">
        <p14:creationId xmlns:p14="http://schemas.microsoft.com/office/powerpoint/2010/main" val="3046259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5117432"/>
            <a:ext cx="5715000" cy="930816"/>
          </a:xfrm>
        </p:spPr>
        <p:txBody>
          <a:bodyPr/>
          <a:lstStyle/>
          <a:p>
            <a:r>
              <a:rPr lang="en-US" dirty="0"/>
              <a:t>Estika Vriscilla Ginting</a:t>
            </a:r>
          </a:p>
          <a:p>
            <a:r>
              <a:rPr lang="en-US" dirty="0"/>
              <a:t>DSC Batch-18</a:t>
            </a: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METODE PENELITIAN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3497698"/>
          </a:xfrm>
        </p:spPr>
        <p:txBody>
          <a:bodyPr>
            <a:normAutofit/>
          </a:bodyPr>
          <a:lstStyle/>
          <a:p>
            <a:pPr marL="0" indent="0" algn="just">
              <a:buNone/>
            </a:pPr>
            <a:r>
              <a:rPr lang="en-US" sz="1400" noProof="1"/>
              <a:t>Metode penelitian ini dimulai dengan pemrosesan awal data, termasuk penghapusan data duplikat dan kosong, serta pembenahan teks menggunakan regex, konversi teks menjadi lowercase, dan pembersihan dengan metode stemming, lemmatization, serta pustaka Sastrawi dan NLTK. </a:t>
            </a:r>
          </a:p>
          <a:p>
            <a:pPr marL="0" indent="0" algn="just">
              <a:buNone/>
            </a:pPr>
            <a:r>
              <a:rPr lang="en-US" sz="1400" noProof="1"/>
              <a:t>Selanjutnya, dilakukan analisis sentimen menggunakan metode statistika dan EDA untuk memahami tingkat keparahan sentimen dari tweet. Hasil analisis diinterpretasikan untuk menyimpulkan temuan yang relevan. Metode ini bertujuan untuk memberikan wawasan tentang sentimen dalam tweet dengan visualisasi data yang tepat.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110160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252514" y="1458327"/>
            <a:ext cx="7043617" cy="2520217"/>
          </a:xfrm>
        </p:spPr>
        <p:txBody>
          <a:bodyPr/>
          <a:lstStyle/>
          <a:p>
            <a:r>
              <a:rPr lang="en-US" dirty="0"/>
              <a:t>Hasil </a:t>
            </a:r>
            <a:br>
              <a:rPr lang="en-US" dirty="0"/>
            </a:br>
            <a:r>
              <a:rPr lang="en-US" dirty="0"/>
              <a:t>dan </a:t>
            </a:r>
            <a:r>
              <a:rPr lang="en-US" noProof="1"/>
              <a:t>analisis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1131718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FCC692-8A42-FD09-66E8-5530D60742AF}"/>
              </a:ext>
            </a:extLst>
          </p:cNvPr>
          <p:cNvSpPr>
            <a:spLocks noGrp="1"/>
          </p:cNvSpPr>
          <p:nvPr>
            <p:ph type="sldNum" sz="quarter" idx="10"/>
          </p:nvPr>
        </p:nvSpPr>
        <p:spPr/>
        <p:txBody>
          <a:bodyPr/>
          <a:lstStyle/>
          <a:p>
            <a:fld id="{48F63A3B-78C7-47BE-AE5E-E10140E04643}" type="slidenum">
              <a:rPr lang="en-US" smtClean="0"/>
              <a:pPr/>
              <a:t>5</a:t>
            </a:fld>
            <a:endParaRPr lang="en-US" dirty="0"/>
          </a:p>
        </p:txBody>
      </p:sp>
      <p:sp>
        <p:nvSpPr>
          <p:cNvPr id="6" name="Title 1">
            <a:extLst>
              <a:ext uri="{FF2B5EF4-FFF2-40B4-BE49-F238E27FC236}">
                <a16:creationId xmlns:a16="http://schemas.microsoft.com/office/drawing/2014/main" id="{660AA03D-7218-8701-A925-D65971919CF0}"/>
              </a:ext>
            </a:extLst>
          </p:cNvPr>
          <p:cNvSpPr>
            <a:spLocks noGrp="1"/>
          </p:cNvSpPr>
          <p:nvPr>
            <p:ph type="title"/>
          </p:nvPr>
        </p:nvSpPr>
        <p:spPr>
          <a:xfrm>
            <a:off x="625641" y="2438846"/>
            <a:ext cx="8357938" cy="1222385"/>
          </a:xfrm>
        </p:spPr>
        <p:txBody>
          <a:bodyPr/>
          <a:lstStyle/>
          <a:p>
            <a:pPr algn="ctr"/>
            <a:r>
              <a:rPr lang="en-US" sz="3000" dirty="0"/>
              <a:t>Website cleansing API : </a:t>
            </a:r>
            <a:br>
              <a:rPr lang="en-US" sz="3000" dirty="0"/>
            </a:br>
            <a:r>
              <a:rPr lang="en-US" sz="3000" dirty="0"/>
              <a:t>Text Cleaning and file uploads</a:t>
            </a:r>
          </a:p>
        </p:txBody>
      </p:sp>
    </p:spTree>
    <p:extLst>
      <p:ext uri="{BB962C8B-B14F-4D97-AF65-F5344CB8AC3E}">
        <p14:creationId xmlns:p14="http://schemas.microsoft.com/office/powerpoint/2010/main" val="2471115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951597-3243-4562-08D4-64E461FF8152}"/>
              </a:ext>
            </a:extLst>
          </p:cNvPr>
          <p:cNvSpPr>
            <a:spLocks noGrp="1"/>
          </p:cNvSpPr>
          <p:nvPr>
            <p:ph type="sldNum" sz="quarter" idx="10"/>
          </p:nvPr>
        </p:nvSpPr>
        <p:spPr/>
        <p:txBody>
          <a:bodyPr/>
          <a:lstStyle/>
          <a:p>
            <a:fld id="{48F63A3B-78C7-47BE-AE5E-E10140E04643}" type="slidenum">
              <a:rPr lang="en-US" smtClean="0"/>
              <a:pPr/>
              <a:t>6</a:t>
            </a:fld>
            <a:endParaRPr lang="en-US" dirty="0"/>
          </a:p>
        </p:txBody>
      </p:sp>
      <p:pic>
        <p:nvPicPr>
          <p:cNvPr id="10" name="Picture 9">
            <a:extLst>
              <a:ext uri="{FF2B5EF4-FFF2-40B4-BE49-F238E27FC236}">
                <a16:creationId xmlns:a16="http://schemas.microsoft.com/office/drawing/2014/main" id="{69E364F3-820C-FEC7-FF2A-ECEB0DBBDE3B}"/>
              </a:ext>
            </a:extLst>
          </p:cNvPr>
          <p:cNvPicPr>
            <a:picLocks noChangeAspect="1"/>
          </p:cNvPicPr>
          <p:nvPr/>
        </p:nvPicPr>
        <p:blipFill>
          <a:blip r:embed="rId2"/>
          <a:stretch>
            <a:fillRect/>
          </a:stretch>
        </p:blipFill>
        <p:spPr>
          <a:xfrm>
            <a:off x="2584223" y="3718560"/>
            <a:ext cx="7641146" cy="1822579"/>
          </a:xfrm>
          <a:prstGeom prst="rect">
            <a:avLst/>
          </a:prstGeom>
        </p:spPr>
      </p:pic>
      <p:sp>
        <p:nvSpPr>
          <p:cNvPr id="12" name="Content Placeholder 2">
            <a:extLst>
              <a:ext uri="{FF2B5EF4-FFF2-40B4-BE49-F238E27FC236}">
                <a16:creationId xmlns:a16="http://schemas.microsoft.com/office/drawing/2014/main" id="{D096ED2C-7CC2-AFBE-9536-356F604507FC}"/>
              </a:ext>
            </a:extLst>
          </p:cNvPr>
          <p:cNvSpPr>
            <a:spLocks noGrp="1"/>
          </p:cNvSpPr>
          <p:nvPr>
            <p:ph sz="half" idx="2"/>
          </p:nvPr>
        </p:nvSpPr>
        <p:spPr>
          <a:xfrm>
            <a:off x="290231" y="1916949"/>
            <a:ext cx="4393115" cy="1725411"/>
          </a:xfrm>
        </p:spPr>
        <p:txBody>
          <a:bodyPr>
            <a:normAutofit/>
          </a:bodyPr>
          <a:lstStyle/>
          <a:p>
            <a:pPr marL="0" indent="0">
              <a:spcBef>
                <a:spcPts val="600"/>
              </a:spcBef>
              <a:buNone/>
            </a:pPr>
            <a:r>
              <a:rPr lang="en-US" sz="1500" noProof="1"/>
              <a:t>Terdapat 2 field pada website cleansing API :</a:t>
            </a:r>
          </a:p>
          <a:p>
            <a:pPr marL="285750" indent="-285750">
              <a:spcBef>
                <a:spcPts val="600"/>
              </a:spcBef>
              <a:buFont typeface="Arial" panose="020B0604020202020204" pitchFamily="34" charset="0"/>
              <a:buChar char="•"/>
            </a:pPr>
            <a:r>
              <a:rPr lang="en-US" sz="1500" noProof="1"/>
              <a:t>Text Cleaning</a:t>
            </a:r>
          </a:p>
          <a:p>
            <a:pPr>
              <a:spcBef>
                <a:spcPts val="600"/>
              </a:spcBef>
            </a:pPr>
            <a:r>
              <a:rPr lang="en-US" sz="1500" noProof="1"/>
              <a:t>     Menerima inputan berupa teks</a:t>
            </a:r>
          </a:p>
          <a:p>
            <a:pPr marL="285750" indent="-285750">
              <a:spcBef>
                <a:spcPts val="600"/>
              </a:spcBef>
              <a:buFont typeface="Arial" panose="020B0604020202020204" pitchFamily="34" charset="0"/>
              <a:buChar char="•"/>
            </a:pPr>
            <a:r>
              <a:rPr lang="en-US" sz="1500" noProof="1"/>
              <a:t>File Upload</a:t>
            </a:r>
          </a:p>
          <a:p>
            <a:pPr>
              <a:spcBef>
                <a:spcPts val="600"/>
              </a:spcBef>
            </a:pPr>
            <a:r>
              <a:rPr lang="en-US" sz="1500" noProof="1"/>
              <a:t>     Menerima inputan berupa file csv</a:t>
            </a:r>
            <a:br>
              <a:rPr lang="en-US" sz="1500" noProof="1"/>
            </a:br>
            <a:endParaRPr lang="en-US" sz="1500" noProof="1"/>
          </a:p>
        </p:txBody>
      </p:sp>
      <p:sp>
        <p:nvSpPr>
          <p:cNvPr id="16" name="Title 1">
            <a:extLst>
              <a:ext uri="{FF2B5EF4-FFF2-40B4-BE49-F238E27FC236}">
                <a16:creationId xmlns:a16="http://schemas.microsoft.com/office/drawing/2014/main" id="{D9ABF4DB-DD56-7191-800D-67284FA6E4DD}"/>
              </a:ext>
            </a:extLst>
          </p:cNvPr>
          <p:cNvSpPr>
            <a:spLocks noGrp="1"/>
          </p:cNvSpPr>
          <p:nvPr>
            <p:ph type="title"/>
          </p:nvPr>
        </p:nvSpPr>
        <p:spPr>
          <a:xfrm>
            <a:off x="1296201" y="317495"/>
            <a:ext cx="8152599" cy="871225"/>
          </a:xfrm>
        </p:spPr>
        <p:txBody>
          <a:bodyPr/>
          <a:lstStyle/>
          <a:p>
            <a:pPr algn="ctr"/>
            <a:r>
              <a:rPr lang="en-US" sz="2000" dirty="0"/>
              <a:t>Website cleansing API : </a:t>
            </a:r>
            <a:br>
              <a:rPr lang="en-US" sz="2000" dirty="0"/>
            </a:br>
            <a:r>
              <a:rPr lang="en-US" sz="2000" dirty="0"/>
              <a:t>Text Cleaning and file uploads</a:t>
            </a:r>
          </a:p>
        </p:txBody>
      </p:sp>
    </p:spTree>
    <p:extLst>
      <p:ext uri="{BB962C8B-B14F-4D97-AF65-F5344CB8AC3E}">
        <p14:creationId xmlns:p14="http://schemas.microsoft.com/office/powerpoint/2010/main" val="365115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B06CD5-D030-A653-F33E-89942EB9B285}"/>
              </a:ext>
            </a:extLst>
          </p:cNvPr>
          <p:cNvSpPr>
            <a:spLocks noGrp="1"/>
          </p:cNvSpPr>
          <p:nvPr>
            <p:ph type="sldNum" sz="quarter" idx="10"/>
          </p:nvPr>
        </p:nvSpPr>
        <p:spPr/>
        <p:txBody>
          <a:bodyPr/>
          <a:lstStyle/>
          <a:p>
            <a:fld id="{48F63A3B-78C7-47BE-AE5E-E10140E04643}" type="slidenum">
              <a:rPr lang="en-US" smtClean="0"/>
              <a:pPr/>
              <a:t>7</a:t>
            </a:fld>
            <a:endParaRPr lang="en-US" dirty="0"/>
          </a:p>
        </p:txBody>
      </p:sp>
      <p:sp>
        <p:nvSpPr>
          <p:cNvPr id="6" name="Title 1">
            <a:extLst>
              <a:ext uri="{FF2B5EF4-FFF2-40B4-BE49-F238E27FC236}">
                <a16:creationId xmlns:a16="http://schemas.microsoft.com/office/drawing/2014/main" id="{9A9FFE10-DC7C-7852-C057-07EF5B438EA9}"/>
              </a:ext>
            </a:extLst>
          </p:cNvPr>
          <p:cNvSpPr>
            <a:spLocks noGrp="1"/>
          </p:cNvSpPr>
          <p:nvPr>
            <p:ph type="title"/>
          </p:nvPr>
        </p:nvSpPr>
        <p:spPr>
          <a:xfrm>
            <a:off x="765973" y="431759"/>
            <a:ext cx="8152599" cy="471489"/>
          </a:xfrm>
        </p:spPr>
        <p:txBody>
          <a:bodyPr/>
          <a:lstStyle/>
          <a:p>
            <a:pPr algn="ctr"/>
            <a:r>
              <a:rPr lang="en-US" sz="2000" dirty="0"/>
              <a:t>Text Cleaning</a:t>
            </a:r>
          </a:p>
        </p:txBody>
      </p:sp>
      <p:pic>
        <p:nvPicPr>
          <p:cNvPr id="8" name="Picture 7">
            <a:extLst>
              <a:ext uri="{FF2B5EF4-FFF2-40B4-BE49-F238E27FC236}">
                <a16:creationId xmlns:a16="http://schemas.microsoft.com/office/drawing/2014/main" id="{5DAEA0B6-87E3-51E7-57AC-257BEA148215}"/>
              </a:ext>
            </a:extLst>
          </p:cNvPr>
          <p:cNvPicPr>
            <a:picLocks noChangeAspect="1"/>
          </p:cNvPicPr>
          <p:nvPr/>
        </p:nvPicPr>
        <p:blipFill>
          <a:blip r:embed="rId2"/>
          <a:stretch>
            <a:fillRect/>
          </a:stretch>
        </p:blipFill>
        <p:spPr>
          <a:xfrm>
            <a:off x="2835407" y="1349296"/>
            <a:ext cx="8590620" cy="5051505"/>
          </a:xfrm>
          <a:prstGeom prst="rect">
            <a:avLst/>
          </a:prstGeom>
        </p:spPr>
      </p:pic>
      <p:cxnSp>
        <p:nvCxnSpPr>
          <p:cNvPr id="9" name="Google Shape;129;p23">
            <a:extLst>
              <a:ext uri="{FF2B5EF4-FFF2-40B4-BE49-F238E27FC236}">
                <a16:creationId xmlns:a16="http://schemas.microsoft.com/office/drawing/2014/main" id="{A0793445-A3E5-E12B-9C88-DA11EEEE99F4}"/>
              </a:ext>
            </a:extLst>
          </p:cNvPr>
          <p:cNvCxnSpPr>
            <a:cxnSpLocks/>
          </p:cNvCxnSpPr>
          <p:nvPr/>
        </p:nvCxnSpPr>
        <p:spPr>
          <a:xfrm>
            <a:off x="2133600" y="1846913"/>
            <a:ext cx="1399282" cy="0"/>
          </a:xfrm>
          <a:prstGeom prst="straightConnector1">
            <a:avLst/>
          </a:prstGeom>
          <a:noFill/>
          <a:ln w="57150" cap="flat" cmpd="sng">
            <a:solidFill>
              <a:srgbClr val="006600"/>
            </a:solidFill>
            <a:prstDash val="solid"/>
            <a:round/>
            <a:headEnd type="none" w="med" len="med"/>
            <a:tailEnd type="triangle" w="med" len="med"/>
          </a:ln>
        </p:spPr>
      </p:cxnSp>
      <p:cxnSp>
        <p:nvCxnSpPr>
          <p:cNvPr id="11" name="Google Shape;129;p23">
            <a:extLst>
              <a:ext uri="{FF2B5EF4-FFF2-40B4-BE49-F238E27FC236}">
                <a16:creationId xmlns:a16="http://schemas.microsoft.com/office/drawing/2014/main" id="{43161ED2-0F93-B7FD-44B0-477D8755DB40}"/>
              </a:ext>
            </a:extLst>
          </p:cNvPr>
          <p:cNvCxnSpPr>
            <a:cxnSpLocks/>
          </p:cNvCxnSpPr>
          <p:nvPr/>
        </p:nvCxnSpPr>
        <p:spPr>
          <a:xfrm>
            <a:off x="2133600" y="2522409"/>
            <a:ext cx="1399282" cy="0"/>
          </a:xfrm>
          <a:prstGeom prst="straightConnector1">
            <a:avLst/>
          </a:prstGeom>
          <a:noFill/>
          <a:ln w="57150" cap="flat" cmpd="sng">
            <a:solidFill>
              <a:srgbClr val="006600"/>
            </a:solidFill>
            <a:prstDash val="solid"/>
            <a:round/>
            <a:headEnd type="none" w="med" len="med"/>
            <a:tailEnd type="triangle" w="med" len="med"/>
          </a:ln>
        </p:spPr>
      </p:cxnSp>
      <p:sp>
        <p:nvSpPr>
          <p:cNvPr id="12" name="Google Shape;132;p23">
            <a:extLst>
              <a:ext uri="{FF2B5EF4-FFF2-40B4-BE49-F238E27FC236}">
                <a16:creationId xmlns:a16="http://schemas.microsoft.com/office/drawing/2014/main" id="{7B962B1F-9A14-65AE-754B-C7145B19BEAD}"/>
              </a:ext>
            </a:extLst>
          </p:cNvPr>
          <p:cNvSpPr/>
          <p:nvPr/>
        </p:nvSpPr>
        <p:spPr>
          <a:xfrm flipH="1">
            <a:off x="3391381" y="4964906"/>
            <a:ext cx="2287523" cy="748029"/>
          </a:xfrm>
          <a:prstGeom prst="rect">
            <a:avLst/>
          </a:prstGeom>
          <a:noFill/>
          <a:ln w="57150" cap="flat" cmpd="sng">
            <a:solidFill>
              <a:srgbClr val="006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31;p23">
            <a:extLst>
              <a:ext uri="{FF2B5EF4-FFF2-40B4-BE49-F238E27FC236}">
                <a16:creationId xmlns:a16="http://schemas.microsoft.com/office/drawing/2014/main" id="{5803FC97-BD7D-FE29-9F93-6E806106DAA8}"/>
              </a:ext>
            </a:extLst>
          </p:cNvPr>
          <p:cNvCxnSpPr>
            <a:cxnSpLocks/>
          </p:cNvCxnSpPr>
          <p:nvPr/>
        </p:nvCxnSpPr>
        <p:spPr>
          <a:xfrm flipH="1" flipV="1">
            <a:off x="2194703" y="5357092"/>
            <a:ext cx="1196678" cy="300"/>
          </a:xfrm>
          <a:prstGeom prst="straightConnector1">
            <a:avLst/>
          </a:prstGeom>
          <a:noFill/>
          <a:ln w="57150" cap="flat" cmpd="sng">
            <a:solidFill>
              <a:srgbClr val="006600"/>
            </a:solidFill>
            <a:prstDash val="solid"/>
            <a:round/>
            <a:headEnd type="none" w="med" len="med"/>
            <a:tailEnd type="triangle" w="med" len="med"/>
          </a:ln>
        </p:spPr>
      </p:cxnSp>
      <p:sp>
        <p:nvSpPr>
          <p:cNvPr id="15" name="Content Placeholder 2">
            <a:extLst>
              <a:ext uri="{FF2B5EF4-FFF2-40B4-BE49-F238E27FC236}">
                <a16:creationId xmlns:a16="http://schemas.microsoft.com/office/drawing/2014/main" id="{2249E302-7C13-61BD-9709-EB44CADF21BB}"/>
              </a:ext>
            </a:extLst>
          </p:cNvPr>
          <p:cNvSpPr>
            <a:spLocks noGrp="1"/>
          </p:cNvSpPr>
          <p:nvPr>
            <p:ph sz="half" idx="2"/>
          </p:nvPr>
        </p:nvSpPr>
        <p:spPr>
          <a:xfrm>
            <a:off x="631977" y="1710591"/>
            <a:ext cx="1427733" cy="281306"/>
          </a:xfrm>
        </p:spPr>
        <p:txBody>
          <a:bodyPr>
            <a:noAutofit/>
          </a:bodyPr>
          <a:lstStyle/>
          <a:p>
            <a:pPr marL="342900" indent="-342900">
              <a:spcBef>
                <a:spcPts val="600"/>
              </a:spcBef>
              <a:buFont typeface="+mj-lt"/>
              <a:buAutoNum type="arabicPeriod"/>
            </a:pPr>
            <a:r>
              <a:rPr lang="en-US" sz="1400" noProof="1"/>
              <a:t>Input teks </a:t>
            </a:r>
          </a:p>
          <a:p>
            <a:pPr>
              <a:spcBef>
                <a:spcPts val="600"/>
              </a:spcBef>
            </a:pPr>
            <a:br>
              <a:rPr lang="en-US" sz="1400" noProof="1"/>
            </a:br>
            <a:endParaRPr lang="en-US" sz="1400" noProof="1"/>
          </a:p>
        </p:txBody>
      </p:sp>
      <p:sp>
        <p:nvSpPr>
          <p:cNvPr id="16" name="Content Placeholder 2">
            <a:extLst>
              <a:ext uri="{FF2B5EF4-FFF2-40B4-BE49-F238E27FC236}">
                <a16:creationId xmlns:a16="http://schemas.microsoft.com/office/drawing/2014/main" id="{8CC24E9A-CFE8-44DF-76AD-E284EAAFC156}"/>
              </a:ext>
            </a:extLst>
          </p:cNvPr>
          <p:cNvSpPr txBox="1">
            <a:spLocks/>
          </p:cNvSpPr>
          <p:nvPr/>
        </p:nvSpPr>
        <p:spPr>
          <a:xfrm>
            <a:off x="631977" y="2381756"/>
            <a:ext cx="1501623" cy="281305"/>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600"/>
              </a:spcBef>
              <a:buFont typeface="+mj-lt"/>
              <a:buAutoNum type="arabicPeriod" startAt="2"/>
            </a:pPr>
            <a:r>
              <a:rPr lang="en-US" sz="1400" noProof="1"/>
              <a:t>Klik Execute</a:t>
            </a:r>
          </a:p>
        </p:txBody>
      </p:sp>
      <p:sp>
        <p:nvSpPr>
          <p:cNvPr id="17" name="Content Placeholder 2">
            <a:extLst>
              <a:ext uri="{FF2B5EF4-FFF2-40B4-BE49-F238E27FC236}">
                <a16:creationId xmlns:a16="http://schemas.microsoft.com/office/drawing/2014/main" id="{321D88FF-DE13-86F0-30CF-4EBA4FE28E9C}"/>
              </a:ext>
            </a:extLst>
          </p:cNvPr>
          <p:cNvSpPr txBox="1">
            <a:spLocks/>
          </p:cNvSpPr>
          <p:nvPr/>
        </p:nvSpPr>
        <p:spPr>
          <a:xfrm>
            <a:off x="193965" y="5198267"/>
            <a:ext cx="1865746" cy="656988"/>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600"/>
              </a:spcBef>
              <a:buFont typeface="+mj-lt"/>
              <a:buAutoNum type="arabicPeriod" startAt="3"/>
            </a:pPr>
            <a:r>
              <a:rPr lang="en-US" sz="1400" noProof="1"/>
              <a:t>Output teks yang sudah di cleaning</a:t>
            </a:r>
          </a:p>
        </p:txBody>
      </p:sp>
    </p:spTree>
    <p:extLst>
      <p:ext uri="{BB962C8B-B14F-4D97-AF65-F5344CB8AC3E}">
        <p14:creationId xmlns:p14="http://schemas.microsoft.com/office/powerpoint/2010/main" val="77833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4D4C97-AC91-B92B-895C-D5FB72BFCBF3}"/>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
        <p:nvSpPr>
          <p:cNvPr id="6" name="Title 1">
            <a:extLst>
              <a:ext uri="{FF2B5EF4-FFF2-40B4-BE49-F238E27FC236}">
                <a16:creationId xmlns:a16="http://schemas.microsoft.com/office/drawing/2014/main" id="{38F95153-AF35-012E-CAD2-ED6C8C2E9A47}"/>
              </a:ext>
            </a:extLst>
          </p:cNvPr>
          <p:cNvSpPr>
            <a:spLocks noGrp="1"/>
          </p:cNvSpPr>
          <p:nvPr>
            <p:ph type="title"/>
          </p:nvPr>
        </p:nvSpPr>
        <p:spPr>
          <a:xfrm>
            <a:off x="765973" y="431759"/>
            <a:ext cx="8152599" cy="471489"/>
          </a:xfrm>
        </p:spPr>
        <p:txBody>
          <a:bodyPr/>
          <a:lstStyle/>
          <a:p>
            <a:pPr algn="ctr"/>
            <a:r>
              <a:rPr lang="en-US" sz="2000" dirty="0"/>
              <a:t>Text Cleaning</a:t>
            </a:r>
          </a:p>
        </p:txBody>
      </p:sp>
      <p:pic>
        <p:nvPicPr>
          <p:cNvPr id="8" name="Picture 7">
            <a:extLst>
              <a:ext uri="{FF2B5EF4-FFF2-40B4-BE49-F238E27FC236}">
                <a16:creationId xmlns:a16="http://schemas.microsoft.com/office/drawing/2014/main" id="{07ADAD1A-EE26-C04E-AD3D-0C9227DEF428}"/>
              </a:ext>
            </a:extLst>
          </p:cNvPr>
          <p:cNvPicPr>
            <a:picLocks noChangeAspect="1"/>
          </p:cNvPicPr>
          <p:nvPr/>
        </p:nvPicPr>
        <p:blipFill>
          <a:blip r:embed="rId2"/>
          <a:stretch>
            <a:fillRect/>
          </a:stretch>
        </p:blipFill>
        <p:spPr>
          <a:xfrm>
            <a:off x="765973" y="2401906"/>
            <a:ext cx="9088582" cy="2434739"/>
          </a:xfrm>
          <a:prstGeom prst="rect">
            <a:avLst/>
          </a:prstGeom>
        </p:spPr>
      </p:pic>
      <p:sp>
        <p:nvSpPr>
          <p:cNvPr id="9" name="Content Placeholder 2">
            <a:extLst>
              <a:ext uri="{FF2B5EF4-FFF2-40B4-BE49-F238E27FC236}">
                <a16:creationId xmlns:a16="http://schemas.microsoft.com/office/drawing/2014/main" id="{A1481C23-4A8B-42F2-40E0-E6559C3E92AA}"/>
              </a:ext>
            </a:extLst>
          </p:cNvPr>
          <p:cNvSpPr>
            <a:spLocks noGrp="1"/>
          </p:cNvSpPr>
          <p:nvPr>
            <p:ph sz="half" idx="2"/>
          </p:nvPr>
        </p:nvSpPr>
        <p:spPr>
          <a:xfrm>
            <a:off x="765973" y="1603440"/>
            <a:ext cx="6512282" cy="724124"/>
          </a:xfrm>
        </p:spPr>
        <p:txBody>
          <a:bodyPr>
            <a:noAutofit/>
          </a:bodyPr>
          <a:lstStyle/>
          <a:p>
            <a:pPr>
              <a:spcBef>
                <a:spcPts val="600"/>
              </a:spcBef>
            </a:pPr>
            <a:r>
              <a:rPr lang="en-US" sz="1400" noProof="1"/>
              <a:t>Input teks	 : </a:t>
            </a:r>
            <a:r>
              <a:rPr lang="it-IT" sz="1400" noProof="1"/>
              <a:t>"#$@&amp;Tidak#!! Ada *-simbol-! di-^dalam+++ kalimat ini?«</a:t>
            </a:r>
          </a:p>
          <a:p>
            <a:pPr>
              <a:spcBef>
                <a:spcPts val="600"/>
              </a:spcBef>
            </a:pPr>
            <a:r>
              <a:rPr lang="it-IT" sz="1400" noProof="1"/>
              <a:t>Output teks  : tidak ada simbol didalam kalimat ini </a:t>
            </a:r>
          </a:p>
          <a:p>
            <a:pPr>
              <a:spcBef>
                <a:spcPts val="600"/>
              </a:spcBef>
            </a:pPr>
            <a:endParaRPr lang="en-US" sz="1400" noProof="1"/>
          </a:p>
          <a:p>
            <a:pPr>
              <a:spcBef>
                <a:spcPts val="600"/>
              </a:spcBef>
            </a:pPr>
            <a:br>
              <a:rPr lang="en-US" sz="1400" noProof="1"/>
            </a:br>
            <a:endParaRPr lang="en-US" sz="1400" noProof="1"/>
          </a:p>
        </p:txBody>
      </p:sp>
      <p:sp>
        <p:nvSpPr>
          <p:cNvPr id="10" name="Google Shape;132;p23">
            <a:extLst>
              <a:ext uri="{FF2B5EF4-FFF2-40B4-BE49-F238E27FC236}">
                <a16:creationId xmlns:a16="http://schemas.microsoft.com/office/drawing/2014/main" id="{C170E891-C738-69B0-E146-68FD70E59E28}"/>
              </a:ext>
            </a:extLst>
          </p:cNvPr>
          <p:cNvSpPr/>
          <p:nvPr/>
        </p:nvSpPr>
        <p:spPr>
          <a:xfrm flipH="1">
            <a:off x="860616" y="2521527"/>
            <a:ext cx="2353638" cy="1163782"/>
          </a:xfrm>
          <a:prstGeom prst="rect">
            <a:avLst/>
          </a:prstGeom>
          <a:noFill/>
          <a:ln w="57150" cap="flat" cmpd="sng">
            <a:solidFill>
              <a:srgbClr val="006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293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4D4C97-AC91-B92B-895C-D5FB72BFCBF3}"/>
              </a:ext>
            </a:extLst>
          </p:cNvPr>
          <p:cNvSpPr>
            <a:spLocks noGrp="1"/>
          </p:cNvSpPr>
          <p:nvPr>
            <p:ph type="sldNum" sz="quarter" idx="10"/>
          </p:nvPr>
        </p:nvSpPr>
        <p:spPr/>
        <p:txBody>
          <a:bodyPr/>
          <a:lstStyle/>
          <a:p>
            <a:fld id="{48F63A3B-78C7-47BE-AE5E-E10140E04643}" type="slidenum">
              <a:rPr lang="en-US" smtClean="0"/>
              <a:pPr/>
              <a:t>9</a:t>
            </a:fld>
            <a:endParaRPr lang="en-US" dirty="0"/>
          </a:p>
        </p:txBody>
      </p:sp>
      <p:sp>
        <p:nvSpPr>
          <p:cNvPr id="6" name="Title 1">
            <a:extLst>
              <a:ext uri="{FF2B5EF4-FFF2-40B4-BE49-F238E27FC236}">
                <a16:creationId xmlns:a16="http://schemas.microsoft.com/office/drawing/2014/main" id="{38F95153-AF35-012E-CAD2-ED6C8C2E9A47}"/>
              </a:ext>
            </a:extLst>
          </p:cNvPr>
          <p:cNvSpPr>
            <a:spLocks noGrp="1"/>
          </p:cNvSpPr>
          <p:nvPr>
            <p:ph type="title"/>
          </p:nvPr>
        </p:nvSpPr>
        <p:spPr>
          <a:xfrm>
            <a:off x="765973" y="431759"/>
            <a:ext cx="8152599" cy="471489"/>
          </a:xfrm>
        </p:spPr>
        <p:txBody>
          <a:bodyPr/>
          <a:lstStyle/>
          <a:p>
            <a:pPr algn="ctr"/>
            <a:r>
              <a:rPr lang="en-US" sz="2000" dirty="0"/>
              <a:t>file uploads</a:t>
            </a:r>
          </a:p>
        </p:txBody>
      </p:sp>
      <p:sp>
        <p:nvSpPr>
          <p:cNvPr id="13" name="Content Placeholder 2">
            <a:extLst>
              <a:ext uri="{FF2B5EF4-FFF2-40B4-BE49-F238E27FC236}">
                <a16:creationId xmlns:a16="http://schemas.microsoft.com/office/drawing/2014/main" id="{5AF614D3-FDFA-4D4E-BBD5-846513B81123}"/>
              </a:ext>
            </a:extLst>
          </p:cNvPr>
          <p:cNvSpPr>
            <a:spLocks noGrp="1"/>
          </p:cNvSpPr>
          <p:nvPr>
            <p:ph sz="half" idx="2"/>
          </p:nvPr>
        </p:nvSpPr>
        <p:spPr>
          <a:xfrm>
            <a:off x="298494" y="2961555"/>
            <a:ext cx="1596160" cy="281306"/>
          </a:xfrm>
        </p:spPr>
        <p:txBody>
          <a:bodyPr>
            <a:noAutofit/>
          </a:bodyPr>
          <a:lstStyle/>
          <a:p>
            <a:pPr marL="342900" indent="-342900">
              <a:spcBef>
                <a:spcPts val="600"/>
              </a:spcBef>
              <a:buFont typeface="+mj-lt"/>
              <a:buAutoNum type="arabicPeriod"/>
            </a:pPr>
            <a:r>
              <a:rPr lang="en-US" sz="1400" noProof="1"/>
              <a:t>Input File csv </a:t>
            </a:r>
          </a:p>
          <a:p>
            <a:pPr>
              <a:spcBef>
                <a:spcPts val="600"/>
              </a:spcBef>
            </a:pPr>
            <a:br>
              <a:rPr lang="en-US" sz="1400" noProof="1"/>
            </a:br>
            <a:endParaRPr lang="en-US" sz="1400" noProof="1"/>
          </a:p>
        </p:txBody>
      </p:sp>
      <p:sp>
        <p:nvSpPr>
          <p:cNvPr id="14" name="Content Placeholder 2">
            <a:extLst>
              <a:ext uri="{FF2B5EF4-FFF2-40B4-BE49-F238E27FC236}">
                <a16:creationId xmlns:a16="http://schemas.microsoft.com/office/drawing/2014/main" id="{4DD9977F-C181-4674-BC28-F39CCCCCB901}"/>
              </a:ext>
            </a:extLst>
          </p:cNvPr>
          <p:cNvSpPr txBox="1">
            <a:spLocks/>
          </p:cNvSpPr>
          <p:nvPr/>
        </p:nvSpPr>
        <p:spPr>
          <a:xfrm>
            <a:off x="298494" y="3737240"/>
            <a:ext cx="1501623" cy="281305"/>
          </a:xfrm>
          <a:prstGeom prst="rect">
            <a:avLst/>
          </a:prstGeom>
        </p:spPr>
        <p:txBody>
          <a:bodyPr vert="horz" lIns="91440" tIns="0" rIns="9144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accent6"/>
                </a:solidFill>
                <a:latin typeface="+mn-lt"/>
                <a:ea typeface="+mn-ea"/>
                <a:cs typeface="+mn-cs"/>
              </a:defRPr>
            </a:lvl1pPr>
            <a:lvl2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2pPr>
            <a:lvl3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3pPr>
            <a:lvl4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4pPr>
            <a:lvl5pPr marL="283464" indent="-283464" algn="l" defTabSz="914400" rtl="0" eaLnBrk="1" latinLnBrk="0" hangingPunct="1">
              <a:lnSpc>
                <a:spcPct val="100000"/>
              </a:lnSpc>
              <a:spcBef>
                <a:spcPts val="10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600"/>
              </a:spcBef>
              <a:buFont typeface="+mj-lt"/>
              <a:buAutoNum type="arabicPeriod" startAt="2"/>
            </a:pPr>
            <a:r>
              <a:rPr lang="en-US" sz="1400" noProof="1"/>
              <a:t>Klik Execute</a:t>
            </a:r>
          </a:p>
        </p:txBody>
      </p:sp>
      <p:pic>
        <p:nvPicPr>
          <p:cNvPr id="16" name="Picture 15">
            <a:extLst>
              <a:ext uri="{FF2B5EF4-FFF2-40B4-BE49-F238E27FC236}">
                <a16:creationId xmlns:a16="http://schemas.microsoft.com/office/drawing/2014/main" id="{B3045BC4-F5F7-090F-29E1-DC0514B77063}"/>
              </a:ext>
            </a:extLst>
          </p:cNvPr>
          <p:cNvPicPr>
            <a:picLocks noChangeAspect="1"/>
          </p:cNvPicPr>
          <p:nvPr/>
        </p:nvPicPr>
        <p:blipFill>
          <a:blip r:embed="rId2"/>
          <a:stretch>
            <a:fillRect/>
          </a:stretch>
        </p:blipFill>
        <p:spPr>
          <a:xfrm>
            <a:off x="2720822" y="1382875"/>
            <a:ext cx="8556777" cy="3450566"/>
          </a:xfrm>
          <a:prstGeom prst="rect">
            <a:avLst/>
          </a:prstGeom>
        </p:spPr>
      </p:pic>
      <p:cxnSp>
        <p:nvCxnSpPr>
          <p:cNvPr id="17" name="Google Shape;129;p23">
            <a:extLst>
              <a:ext uri="{FF2B5EF4-FFF2-40B4-BE49-F238E27FC236}">
                <a16:creationId xmlns:a16="http://schemas.microsoft.com/office/drawing/2014/main" id="{605589EC-9569-414F-C4B9-0E249C94E2BB}"/>
              </a:ext>
            </a:extLst>
          </p:cNvPr>
          <p:cNvCxnSpPr>
            <a:cxnSpLocks/>
          </p:cNvCxnSpPr>
          <p:nvPr/>
        </p:nvCxnSpPr>
        <p:spPr>
          <a:xfrm>
            <a:off x="1891158" y="3846094"/>
            <a:ext cx="1399282" cy="0"/>
          </a:xfrm>
          <a:prstGeom prst="straightConnector1">
            <a:avLst/>
          </a:prstGeom>
          <a:noFill/>
          <a:ln w="57150" cap="flat" cmpd="sng">
            <a:solidFill>
              <a:srgbClr val="006600"/>
            </a:solidFill>
            <a:prstDash val="solid"/>
            <a:round/>
            <a:headEnd type="none" w="med" len="med"/>
            <a:tailEnd type="triangle" w="med" len="med"/>
          </a:ln>
        </p:spPr>
      </p:cxnSp>
      <p:cxnSp>
        <p:nvCxnSpPr>
          <p:cNvPr id="18" name="Google Shape;129;p23">
            <a:extLst>
              <a:ext uri="{FF2B5EF4-FFF2-40B4-BE49-F238E27FC236}">
                <a16:creationId xmlns:a16="http://schemas.microsoft.com/office/drawing/2014/main" id="{66A84EA1-1ADF-EECB-F8A7-2E7492E0BEA2}"/>
              </a:ext>
            </a:extLst>
          </p:cNvPr>
          <p:cNvCxnSpPr>
            <a:cxnSpLocks/>
          </p:cNvCxnSpPr>
          <p:nvPr/>
        </p:nvCxnSpPr>
        <p:spPr>
          <a:xfrm>
            <a:off x="1894654" y="3102208"/>
            <a:ext cx="1399282" cy="0"/>
          </a:xfrm>
          <a:prstGeom prst="straightConnector1">
            <a:avLst/>
          </a:prstGeom>
          <a:noFill/>
          <a:ln w="57150" cap="flat" cmpd="sng">
            <a:solidFill>
              <a:srgbClr val="006600"/>
            </a:solidFill>
            <a:prstDash val="solid"/>
            <a:round/>
            <a:headEnd type="none" w="med" len="med"/>
            <a:tailEnd type="triangle" w="med" len="med"/>
          </a:ln>
        </p:spPr>
      </p:cxnSp>
    </p:spTree>
    <p:extLst>
      <p:ext uri="{BB962C8B-B14F-4D97-AF65-F5344CB8AC3E}">
        <p14:creationId xmlns:p14="http://schemas.microsoft.com/office/powerpoint/2010/main" val="1310373785"/>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{A30B978C-DBB7-4598-95E3-3DAA57AE4175}tf78438558_win32</Template>
  <TotalTime>1979</TotalTime>
  <Words>1161</Words>
  <Application>Microsoft Office PowerPoint</Application>
  <PresentationFormat>Widescreen</PresentationFormat>
  <Paragraphs>142</Paragraphs>
  <Slides>25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Black</vt:lpstr>
      <vt:lpstr>Calibri</vt:lpstr>
      <vt:lpstr>Sabon Next LT</vt:lpstr>
      <vt:lpstr>Times New Roman</vt:lpstr>
      <vt:lpstr>Custom</vt:lpstr>
      <vt:lpstr>Analisis Sentimen Twitter: Identifikasi Kategori Ujaran Kebencian dan Intensitas Sentimen </vt:lpstr>
      <vt:lpstr>Latar belakang</vt:lpstr>
      <vt:lpstr>METODE PENELITIAN</vt:lpstr>
      <vt:lpstr>Hasil  dan analisis</vt:lpstr>
      <vt:lpstr>Website cleansing API :  Text Cleaning and file uploads</vt:lpstr>
      <vt:lpstr>Website cleansing API :  Text Cleaning and file uploads</vt:lpstr>
      <vt:lpstr>Text Cleaning</vt:lpstr>
      <vt:lpstr>Text Cleaning</vt:lpstr>
      <vt:lpstr>file uploads</vt:lpstr>
      <vt:lpstr>file uploads</vt:lpstr>
      <vt:lpstr>Data set</vt:lpstr>
      <vt:lpstr>Pre-processing data</vt:lpstr>
      <vt:lpstr>Pre-processing data</vt:lpstr>
      <vt:lpstr>Pre-processing data</vt:lpstr>
      <vt:lpstr>Analisis data : jumlah kata</vt:lpstr>
      <vt:lpstr>Analisis data : ABUSIVE DAN NON ABUSIVE</vt:lpstr>
      <vt:lpstr>Data analysis : Hate speech dan non hate speech</vt:lpstr>
      <vt:lpstr>Data analysis : proporsi hate speech dan non hate speech berdasarkan kategori</vt:lpstr>
      <vt:lpstr>Analisis data: Distribusi hate speech dan non hate speech berdasarkan kategori</vt:lpstr>
      <vt:lpstr>ANALISIS DATA: Distribusi sentiment berdasarkan kategori</vt:lpstr>
      <vt:lpstr>Analisis data : Visualisasi Intensitas Hate Speech Berdasarkan Kategori</vt:lpstr>
      <vt:lpstr>Analisis data : Visualisasi Intensitas Hate Speech Berdasarkan Kategori</vt:lpstr>
      <vt:lpstr>KESIMPULAN</vt:lpstr>
      <vt:lpstr>KESIMPULAN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Sentimen Twitter: Identifikasi Kategori Ujaran Kebencian dan Intensitas Sentimen</dc:title>
  <dc:subject/>
  <dc:creator>Estika Vriscilla Ginting</dc:creator>
  <cp:lastModifiedBy>Estika Vriscilla Ginting</cp:lastModifiedBy>
  <cp:revision>6</cp:revision>
  <dcterms:created xsi:type="dcterms:W3CDTF">2024-03-10T06:17:15Z</dcterms:created>
  <dcterms:modified xsi:type="dcterms:W3CDTF">2024-03-11T15:16:17Z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